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2.jpg" ContentType="image/jpg"/>
  <Override PartName="/ppt/notesSlides/notesSlide4.xml" ContentType="application/vnd.openxmlformats-officedocument.presentationml.notesSlide+xml"/>
  <Override PartName="/ppt/media/image13.jpg" ContentType="image/jpg"/>
  <Override PartName="/ppt/media/image14.jpg" ContentType="image/jpg"/>
  <Override PartName="/ppt/media/image15.jpg" ContentType="image/jpg"/>
  <Override PartName="/ppt/media/image16.jpg" ContentType="image/jpg"/>
  <Override PartName="/ppt/media/image18.jpg" ContentType="image/jpg"/>
  <Override PartName="/ppt/notesSlides/notesSlide5.xml" ContentType="application/vnd.openxmlformats-officedocument.presentationml.notesSlide+xml"/>
  <Override PartName="/ppt/media/image38.jpg" ContentType="image/jpg"/>
  <Override PartName="/ppt/media/image39.jpg" ContentType="image/jpg"/>
  <Override PartName="/ppt/media/image40.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4.jpg" ContentType="image/jpg"/>
  <Override PartName="/ppt/media/image45.jpg" ContentType="image/jpg"/>
  <Override PartName="/ppt/media/image4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567" r:id="rId2"/>
    <p:sldId id="589" r:id="rId3"/>
    <p:sldId id="590" r:id="rId4"/>
    <p:sldId id="635" r:id="rId5"/>
    <p:sldId id="636" r:id="rId6"/>
    <p:sldId id="659" r:id="rId7"/>
    <p:sldId id="663" r:id="rId8"/>
    <p:sldId id="591" r:id="rId9"/>
    <p:sldId id="614" r:id="rId10"/>
    <p:sldId id="613" r:id="rId11"/>
    <p:sldId id="617" r:id="rId12"/>
    <p:sldId id="633" r:id="rId13"/>
    <p:sldId id="634" r:id="rId14"/>
    <p:sldId id="261" r:id="rId15"/>
    <p:sldId id="262" r:id="rId16"/>
    <p:sldId id="615" r:id="rId17"/>
    <p:sldId id="620" r:id="rId18"/>
    <p:sldId id="621" r:id="rId19"/>
    <p:sldId id="625" r:id="rId20"/>
    <p:sldId id="624" r:id="rId21"/>
    <p:sldId id="667" r:id="rId22"/>
    <p:sldId id="275" r:id="rId23"/>
    <p:sldId id="276" r:id="rId24"/>
    <p:sldId id="665" r:id="rId25"/>
    <p:sldId id="632" r:id="rId26"/>
    <p:sldId id="666" r:id="rId27"/>
    <p:sldId id="278" r:id="rId28"/>
    <p:sldId id="279" r:id="rId29"/>
    <p:sldId id="631" r:id="rId30"/>
    <p:sldId id="282" r:id="rId31"/>
    <p:sldId id="284" r:id="rId32"/>
    <p:sldId id="664" r:id="rId33"/>
    <p:sldId id="668" r:id="rId34"/>
    <p:sldId id="669" r:id="rId35"/>
    <p:sldId id="670" r:id="rId36"/>
    <p:sldId id="629" r:id="rId37"/>
    <p:sldId id="333" r:id="rId38"/>
    <p:sldId id="334" r:id="rId39"/>
    <p:sldId id="637" r:id="rId40"/>
    <p:sldId id="638" r:id="rId41"/>
    <p:sldId id="639" r:id="rId42"/>
    <p:sldId id="336" r:id="rId43"/>
    <p:sldId id="337" r:id="rId44"/>
    <p:sldId id="341"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FA0"/>
    <a:srgbClr val="FFC100"/>
    <a:srgbClr val="FF9300"/>
    <a:srgbClr val="212121"/>
    <a:srgbClr val="D5FC79"/>
    <a:srgbClr val="6E43CE"/>
    <a:srgbClr val="FFFFFF"/>
    <a:srgbClr val="0096FF"/>
    <a:srgbClr val="9E843B"/>
    <a:srgbClr val="DDB8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6" autoAdjust="0"/>
    <p:restoredTop sz="82978" autoAdjust="0"/>
  </p:normalViewPr>
  <p:slideViewPr>
    <p:cSldViewPr snapToGrid="0" snapToObjects="1">
      <p:cViewPr>
        <p:scale>
          <a:sx n="170" d="100"/>
          <a:sy n="170" d="100"/>
        </p:scale>
        <p:origin x="262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12/7/22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12/7/22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from last year: </a:t>
            </a:r>
          </a:p>
          <a:p>
            <a:pPr marL="171450" indent="-171450">
              <a:buFontTx/>
              <a:buChar char="-"/>
            </a:pPr>
            <a:r>
              <a:rPr lang="en-US" dirty="0"/>
              <a:t>slight rearranging of DS problem statement, now: advancements that allow DS, problem of memory and time, broad statement regarding this class (we will show you methods to extract information from data, and operating in the constraints of computational power). Removed redundant slides with somewhat unrelatable big numbers</a:t>
            </a:r>
          </a:p>
          <a:p>
            <a:pPr marL="171450" indent="-171450">
              <a:buFontTx/>
              <a:buChar char="-"/>
            </a:pPr>
            <a:r>
              <a:rPr lang="en-US" dirty="0"/>
              <a:t>Added slide on intersection between physical sciences and DS as a motivator – it takes both skillsets to do this well</a:t>
            </a:r>
          </a:p>
          <a:p>
            <a:pPr marL="171450" indent="-171450">
              <a:buFontTx/>
              <a:buChar char="-"/>
            </a:pPr>
            <a:r>
              <a:rPr lang="en-US" dirty="0"/>
              <a:t>Slides on data management and visualization about the same, minor updates</a:t>
            </a:r>
          </a:p>
          <a:p>
            <a:pPr marL="171450" indent="-171450">
              <a:buFontTx/>
              <a:buChar char="-"/>
            </a:pPr>
            <a:r>
              <a:rPr lang="en-US" dirty="0"/>
              <a:t>Removed all but highest level ML content – not worth talking about overfitting and test sets yet. Just basic what is Supervised and unsupervised and an example of each</a:t>
            </a:r>
          </a:p>
          <a:p>
            <a:pPr marL="171450" indent="-171450">
              <a:buFontTx/>
              <a:buChar char="-"/>
            </a:pPr>
            <a:r>
              <a:rPr lang="en-US" dirty="0"/>
              <a:t>Added introduction to each toy dataset that will be used for the </a:t>
            </a:r>
            <a:r>
              <a:rPr lang="en-US"/>
              <a:t>whole class</a:t>
            </a:r>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14</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15</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16</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31</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33</a:t>
            </a:fld>
            <a:endParaRPr lang="en-US" dirty="0"/>
          </a:p>
        </p:txBody>
      </p:sp>
    </p:spTree>
    <p:extLst>
      <p:ext uri="{BB962C8B-B14F-4D97-AF65-F5344CB8AC3E}">
        <p14:creationId xmlns:p14="http://schemas.microsoft.com/office/powerpoint/2010/main" val="102957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34</a:t>
            </a:fld>
            <a:endParaRPr lang="en-US" dirty="0"/>
          </a:p>
        </p:txBody>
      </p:sp>
    </p:spTree>
    <p:extLst>
      <p:ext uri="{BB962C8B-B14F-4D97-AF65-F5344CB8AC3E}">
        <p14:creationId xmlns:p14="http://schemas.microsoft.com/office/powerpoint/2010/main" val="2723518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35</a:t>
            </a:fld>
            <a:endParaRPr lang="en-US" dirty="0"/>
          </a:p>
        </p:txBody>
      </p:sp>
    </p:spTree>
    <p:extLst>
      <p:ext uri="{BB962C8B-B14F-4D97-AF65-F5344CB8AC3E}">
        <p14:creationId xmlns:p14="http://schemas.microsoft.com/office/powerpoint/2010/main" val="1700506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12/7/22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12/7/22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12/7/22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12/7/22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12/7/22</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i.org/10.1146/annurev-chembioeng-101220-102232"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biha3@uw.ed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nisargj@uw.edu"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3.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valleau-lab.com/" TargetMode="External"/><Relationship Id="rId2" Type="http://schemas.openxmlformats.org/officeDocument/2006/relationships/hyperlink" Target="mailto:valleau+dsms@uw.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39/D1CP04422B"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1" y="6511178"/>
            <a:ext cx="9194798" cy="276999"/>
          </a:xfrm>
          <a:prstGeom prst="rect">
            <a:avLst/>
          </a:prstGeom>
        </p:spPr>
        <p:txBody>
          <a:bodyPr wrap="square">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200" i="1" dirty="0">
                <a:latin typeface="Helvetica Neue" panose="02000503000000020004" pitchFamily="2" charset="0"/>
                <a:ea typeface="Helvetica Neue" panose="02000503000000020004" pitchFamily="2" charset="0"/>
                <a:cs typeface="Helvetica Neue" panose="02000503000000020004" pitchFamily="2" charset="0"/>
              </a:rPr>
              <a:t>. Ann. Rev. Bio. Chem. Eng</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sz="1200" b="0" i="0" u="sng" dirty="0">
                <a:solidFill>
                  <a:srgbClr val="FFFFFF"/>
                </a:solidFill>
                <a:effectLst/>
                <a:latin typeface="Source Sans Pro" panose="020B0604020202020204" pitchFamily="34" charset="0"/>
                <a:hlinkClick r:id="rId2"/>
              </a:rPr>
              <a:t>https://doi.org/10.1146/annurev-chembioeng-101220-102232</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B254-0D8A-F64D-BE5F-18C47291ED06}"/>
              </a:ext>
            </a:extLst>
          </p:cNvPr>
          <p:cNvSpPr>
            <a:spLocks noGrp="1"/>
          </p:cNvSpPr>
          <p:nvPr>
            <p:ph type="title"/>
          </p:nvPr>
        </p:nvSpPr>
        <p:spPr/>
        <p:txBody>
          <a:bodyPr/>
          <a:lstStyle/>
          <a:p>
            <a:r>
              <a:rPr lang="en-US" dirty="0"/>
              <a:t>About Evan </a:t>
            </a:r>
            <a:r>
              <a:rPr lang="en-US" dirty="0" err="1"/>
              <a:t>Komp</a:t>
            </a:r>
            <a:endParaRPr lang="en-US" dirty="0"/>
          </a:p>
        </p:txBody>
      </p:sp>
      <p:sp>
        <p:nvSpPr>
          <p:cNvPr id="4" name="TextBox 3">
            <a:extLst>
              <a:ext uri="{FF2B5EF4-FFF2-40B4-BE49-F238E27FC236}">
                <a16:creationId xmlns:a16="http://schemas.microsoft.com/office/drawing/2014/main" id="{A26ED133-153A-6E4B-9E9A-B614560323D4}"/>
              </a:ext>
            </a:extLst>
          </p:cNvPr>
          <p:cNvSpPr txBox="1"/>
          <p:nvPr/>
        </p:nvSpPr>
        <p:spPr>
          <a:xfrm>
            <a:off x="308705" y="5837004"/>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evankomp@uw.edu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2">
            <a:extLst>
              <a:ext uri="{FF2B5EF4-FFF2-40B4-BE49-F238E27FC236}">
                <a16:creationId xmlns:a16="http://schemas.microsoft.com/office/drawing/2014/main" id="{709C7BA1-9CF0-4E76-B1B4-A2EC48464D5C}"/>
              </a:ext>
            </a:extLst>
          </p:cNvPr>
          <p:cNvSpPr txBox="1">
            <a:spLocks/>
          </p:cNvSpPr>
          <p:nvPr/>
        </p:nvSpPr>
        <p:spPr>
          <a:xfrm>
            <a:off x="4686301" y="1593398"/>
            <a:ext cx="4148993" cy="505717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i="0" dirty="0">
                <a:effectLst/>
                <a:latin typeface="Lato" panose="020F0502020204030203" pitchFamily="34" charset="77"/>
              </a:rPr>
              <a:t>I am concerned with leveraging machine learning to predict kinetic parameters allowing for speedy design of gas phase systems such as carbon capture in flue gas or precursor in chemical vapor manufacturing techniques. I am super excited to develop tools bringing the informatics of data science to kinetics design and to drive the community in terms of minimizing waste and energy use.</a:t>
            </a:r>
            <a:endParaRPr lang="en-US" b="1" dirty="0">
              <a:latin typeface="Lato" panose="020F0502020204030203" pitchFamily="34" charset="77"/>
            </a:endParaRPr>
          </a:p>
        </p:txBody>
      </p:sp>
      <p:pic>
        <p:nvPicPr>
          <p:cNvPr id="9" name="Picture 8">
            <a:extLst>
              <a:ext uri="{FF2B5EF4-FFF2-40B4-BE49-F238E27FC236}">
                <a16:creationId xmlns:a16="http://schemas.microsoft.com/office/drawing/2014/main" id="{BE7BEEC4-CA73-49E5-BADA-360E834DDA92}"/>
              </a:ext>
            </a:extLst>
          </p:cNvPr>
          <p:cNvPicPr>
            <a:picLocks noChangeAspect="1"/>
          </p:cNvPicPr>
          <p:nvPr/>
        </p:nvPicPr>
        <p:blipFill>
          <a:blip r:embed="rId3"/>
          <a:stretch>
            <a:fillRect/>
          </a:stretch>
        </p:blipFill>
        <p:spPr>
          <a:xfrm>
            <a:off x="457200" y="1843050"/>
            <a:ext cx="3772367" cy="3654481"/>
          </a:xfrm>
          <a:prstGeom prst="rect">
            <a:avLst/>
          </a:prstGeom>
        </p:spPr>
      </p:pic>
    </p:spTree>
    <p:extLst>
      <p:ext uri="{BB962C8B-B14F-4D97-AF65-F5344CB8AC3E}">
        <p14:creationId xmlns:p14="http://schemas.microsoft.com/office/powerpoint/2010/main" val="265237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t>About </a:t>
            </a:r>
            <a:r>
              <a:rPr lang="en-US" dirty="0" err="1"/>
              <a:t>Nisarg</a:t>
            </a:r>
            <a:r>
              <a:rPr lang="en-US" dirty="0"/>
              <a:t> Joshi</a:t>
            </a:r>
          </a:p>
        </p:txBody>
      </p:sp>
      <p:sp>
        <p:nvSpPr>
          <p:cNvPr id="3" name="Content Placeholder 2">
            <a:extLst>
              <a:ext uri="{FF2B5EF4-FFF2-40B4-BE49-F238E27FC236}">
                <a16:creationId xmlns:a16="http://schemas.microsoft.com/office/drawing/2014/main" id="{08A30D3E-51D8-CE4F-BE28-7A5971FDD326}"/>
              </a:ext>
            </a:extLst>
          </p:cNvPr>
          <p:cNvSpPr>
            <a:spLocks noGrp="1"/>
          </p:cNvSpPr>
          <p:nvPr>
            <p:ph idx="1"/>
          </p:nvPr>
        </p:nvSpPr>
        <p:spPr>
          <a:xfrm>
            <a:off x="4686302" y="1593398"/>
            <a:ext cx="3357562" cy="5057172"/>
          </a:xfrm>
        </p:spPr>
        <p:txBody>
          <a:bodyPr/>
          <a:lstStyle/>
          <a:p>
            <a:r>
              <a:rPr lang="en-US" dirty="0"/>
              <a:t>I’m a third year PhD student in Pfaendtner Research Group. I use neural networks for my research to study simulations. Excited to be a part of DIRECT again!</a:t>
            </a:r>
            <a:br>
              <a:rPr lang="en-US" dirty="0"/>
            </a:br>
            <a:r>
              <a:rPr lang="en-US" b="1" dirty="0"/>
              <a:t>Data Science rocks!!</a:t>
            </a:r>
          </a:p>
        </p:txBody>
      </p:sp>
      <p:sp>
        <p:nvSpPr>
          <p:cNvPr id="4" name="TextBox 3">
            <a:extLst>
              <a:ext uri="{FF2B5EF4-FFF2-40B4-BE49-F238E27FC236}">
                <a16:creationId xmlns:a16="http://schemas.microsoft.com/office/drawing/2014/main" id="{CDF38E82-520A-F044-9C49-F932BC369394}"/>
              </a:ext>
            </a:extLst>
          </p:cNvPr>
          <p:cNvSpPr txBox="1"/>
          <p:nvPr/>
        </p:nvSpPr>
        <p:spPr>
          <a:xfrm>
            <a:off x="457200" y="5975117"/>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hlinkClick r:id="rId2"/>
              </a:rPr>
              <a:t>nisargj@uw.edu</a:t>
            </a:r>
            <a:r>
              <a:rPr lang="en-US" sz="2000" dirty="0">
                <a:latin typeface="Lato" panose="020F0502020204030203" pitchFamily="34" charset="0"/>
                <a:ea typeface="Lato" panose="020F0502020204030203" pitchFamily="34" charset="0"/>
                <a:cs typeface="Lato" panose="020F0502020204030203" pitchFamily="34" charset="0"/>
                <a:hlinkClick r:id="rId2"/>
              </a:rPr>
              <a:t> </a:t>
            </a: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7F23C10-A9EE-AC46-95DA-A9F8F03E7D82}"/>
              </a:ext>
            </a:extLst>
          </p:cNvPr>
          <p:cNvPicPr>
            <a:picLocks noChangeAspect="1"/>
          </p:cNvPicPr>
          <p:nvPr/>
        </p:nvPicPr>
        <p:blipFill rotWithShape="1">
          <a:blip r:embed="rId3"/>
          <a:srcRect t="21837"/>
          <a:stretch/>
        </p:blipFill>
        <p:spPr>
          <a:xfrm>
            <a:off x="457200" y="1593398"/>
            <a:ext cx="4000500" cy="4169228"/>
          </a:xfrm>
          <a:prstGeom prst="rect">
            <a:avLst/>
          </a:prstGeom>
        </p:spPr>
      </p:pic>
    </p:spTree>
    <p:extLst>
      <p:ext uri="{BB962C8B-B14F-4D97-AF65-F5344CB8AC3E}">
        <p14:creationId xmlns:p14="http://schemas.microsoft.com/office/powerpoint/2010/main" val="357136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585323"/>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subtract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normAutofit lnSpcReduction="10000"/>
          </a:bodyPr>
          <a:lstStyle/>
          <a:p>
            <a:pPr marL="0" indent="0">
              <a:buNone/>
            </a:pPr>
            <a:r>
              <a:rPr lang="en-US" dirty="0"/>
              <a:t>One double precision number (16 significant figures) needs 64 bits – 8 bytes</a:t>
            </a:r>
          </a:p>
          <a:p>
            <a:pPr marL="0" indent="0">
              <a:buNone/>
            </a:pPr>
            <a:endParaRPr lang="en-US" dirty="0"/>
          </a:p>
          <a:p>
            <a:pPr marL="0" indent="0" algn="ctr">
              <a:buNone/>
            </a:pPr>
            <a:r>
              <a:rPr lang="en-US" sz="2200" dirty="0"/>
              <a:t>3.14159265358979311599796346844185161590576171875</a:t>
            </a:r>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One color image from your phone is ~</a:t>
            </a:r>
            <a:r>
              <a:rPr lang="en-US" sz="2200" b="1" dirty="0"/>
              <a:t>24 million numbers</a:t>
            </a:r>
          </a:p>
          <a:p>
            <a:pPr marL="0" indent="0">
              <a:buNone/>
            </a:pPr>
            <a:r>
              <a:rPr lang="en-US" sz="2200" b="1" dirty="0"/>
              <a:t>-&gt; A dataset of images can be many terabytes in size</a:t>
            </a:r>
            <a:r>
              <a:rPr lang="en-US" sz="2200" dirty="0"/>
              <a:t>, even modern computers cannot work on the whole dataset simultaneously</a:t>
            </a:r>
            <a:endParaRPr lang="en-US" sz="2200" b="1" dirty="0"/>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209430"/>
            <a:ext cx="8799226" cy="17781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184731" cy="1200329"/>
          </a:xfrm>
          <a:prstGeom prst="rect">
            <a:avLst/>
          </a:prstGeom>
          <a:noFill/>
        </p:spPr>
        <p:txBody>
          <a:bodyPr wrap="none" rtlCol="0">
            <a:spAutoFit/>
          </a:bodyPr>
          <a:lstStyle/>
          <a:p>
            <a:pPr/>
            <a:endParaRPr lang="en-US" sz="5400" b="0" dirty="0">
              <a:solidFill>
                <a:schemeClr val="tx1">
                  <a:lumMod val="75000"/>
                  <a:lumOff val="25000"/>
                </a:schemeClr>
              </a:solidFill>
            </a:endParaRPr>
          </a:p>
          <a:p>
            <a:endParaRPr lang="en-US" dirty="0"/>
          </a:p>
        </p:txBody>
      </p:sp>
    </p:spTree>
    <p:extLst>
      <p:ext uri="{BB962C8B-B14F-4D97-AF65-F5344CB8AC3E}">
        <p14:creationId xmlns:p14="http://schemas.microsoft.com/office/powerpoint/2010/main" val="58444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Need time &amp; energy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This cost can be prohibitive</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Extracting properties from/using large dataset is </a:t>
            </a:r>
            <a:r>
              <a:rPr lang="en-US" b="1" dirty="0">
                <a:solidFill>
                  <a:schemeClr val="accent2">
                    <a:lumMod val="75000"/>
                  </a:schemeClr>
                </a:solidFill>
              </a:rPr>
              <a:t>computationally demanding</a:t>
            </a:r>
            <a:r>
              <a:rPr lang="en-US" b="1" dirty="0">
                <a:solidFill>
                  <a:schemeClr val="accent6">
                    <a:lumMod val="75000"/>
                  </a:schemeClr>
                </a:solidFill>
              </a:rPr>
              <a:t>: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Drug/antiviral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Not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computational mindset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Big Data + Big Compute =</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u="sng" dirty="0"/>
              <a:t>Big Utility...</a:t>
            </a:r>
            <a:endParaRPr lang="en-US" dirty="0"/>
          </a:p>
          <a:p>
            <a:pPr marL="0" indent="0">
              <a:buNone/>
            </a:pPr>
            <a:r>
              <a:rPr lang="en-US" dirty="0"/>
              <a:t>We will explore in this course:</a:t>
            </a:r>
          </a:p>
          <a:p>
            <a:r>
              <a:rPr lang="en-US" dirty="0"/>
              <a:t>what kind of </a:t>
            </a:r>
            <a:r>
              <a:rPr lang="en-US" b="1" dirty="0"/>
              <a:t>data</a:t>
            </a:r>
            <a:r>
              <a:rPr lang="en-US" dirty="0"/>
              <a:t> is out there, how can we operate on it, and what </a:t>
            </a:r>
            <a:r>
              <a:rPr lang="en-US" b="1" dirty="0"/>
              <a:t>information</a:t>
            </a:r>
            <a:r>
              <a:rPr lang="en-US" dirty="0"/>
              <a:t> we can extract</a:t>
            </a:r>
          </a:p>
          <a:p>
            <a:endParaRPr lang="en-US" dirty="0"/>
          </a:p>
          <a:p>
            <a:endParaRPr lang="en-US" dirty="0"/>
          </a:p>
          <a:p>
            <a:endParaRPr lang="en-US" dirty="0"/>
          </a:p>
          <a:p>
            <a:endParaRPr lang="en-US" dirty="0"/>
          </a:p>
          <a:p>
            <a:pPr marL="0" indent="0">
              <a:buNone/>
            </a:pPr>
            <a:r>
              <a:rPr lang="en-US" u="sng" dirty="0"/>
              <a:t>+ Big responsibility</a:t>
            </a:r>
          </a:p>
          <a:p>
            <a:pPr marL="0" indent="0">
              <a:buNone/>
            </a:pPr>
            <a:r>
              <a:rPr lang="en-US" dirty="0"/>
              <a:t>And how to consider:</a:t>
            </a:r>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2191951" y="3429000"/>
            <a:ext cx="862300" cy="882315"/>
          </a:xfrm>
          <a:prstGeom prst="rect">
            <a:avLst/>
          </a:prstGeom>
          <a:noFill/>
        </p:spPr>
      </p:pic>
      <p:sp>
        <p:nvSpPr>
          <p:cNvPr id="7" name="Triangle 6">
            <a:extLst>
              <a:ext uri="{FF2B5EF4-FFF2-40B4-BE49-F238E27FC236}">
                <a16:creationId xmlns:a16="http://schemas.microsoft.com/office/drawing/2014/main" id="{787D6495-894D-F848-9EBA-B1FE231FAE8C}"/>
              </a:ext>
            </a:extLst>
          </p:cNvPr>
          <p:cNvSpPr/>
          <p:nvPr/>
        </p:nvSpPr>
        <p:spPr>
          <a:xfrm rot="5400000">
            <a:off x="3028387" y="386693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770765" y="350635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5397849" y="383859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 Mark with solid fill">
            <a:extLst>
              <a:ext uri="{FF2B5EF4-FFF2-40B4-BE49-F238E27FC236}">
                <a16:creationId xmlns:a16="http://schemas.microsoft.com/office/drawing/2014/main" id="{FD1CC5B2-2646-7B65-1E37-19A9B75EAB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9808" y="3469994"/>
            <a:ext cx="914400" cy="914400"/>
          </a:xfrm>
          <a:prstGeom prst="rect">
            <a:avLst/>
          </a:prstGeom>
        </p:spPr>
      </p:pic>
      <p:sp>
        <p:nvSpPr>
          <p:cNvPr id="8" name="TextBox 7">
            <a:extLst>
              <a:ext uri="{FF2B5EF4-FFF2-40B4-BE49-F238E27FC236}">
                <a16:creationId xmlns:a16="http://schemas.microsoft.com/office/drawing/2014/main" id="{9C74CB0E-7862-E2C2-5EB3-AF87D57D2BC2}"/>
              </a:ext>
            </a:extLst>
          </p:cNvPr>
          <p:cNvSpPr txBox="1"/>
          <p:nvPr/>
        </p:nvSpPr>
        <p:spPr>
          <a:xfrm>
            <a:off x="2220536" y="440471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33680082-AB2A-66A2-D765-BDA6BF627F90}"/>
              </a:ext>
            </a:extLst>
          </p:cNvPr>
          <p:cNvSpPr txBox="1"/>
          <p:nvPr/>
        </p:nvSpPr>
        <p:spPr>
          <a:xfrm>
            <a:off x="5693374" y="4404711"/>
            <a:ext cx="1940788" cy="369332"/>
          </a:xfrm>
          <a:prstGeom prst="rect">
            <a:avLst/>
          </a:prstGeom>
          <a:noFill/>
        </p:spPr>
        <p:txBody>
          <a:bodyPr wrap="none" rtlCol="0">
            <a:spAutoFit/>
          </a:bodyPr>
          <a:lstStyle/>
          <a:p>
            <a:r>
              <a:rPr lang="en-US" dirty="0"/>
              <a:t>Useful information</a:t>
            </a:r>
          </a:p>
        </p:txBody>
      </p:sp>
      <p:cxnSp>
        <p:nvCxnSpPr>
          <p:cNvPr id="14" name="Straight Arrow Connector 13">
            <a:extLst>
              <a:ext uri="{FF2B5EF4-FFF2-40B4-BE49-F238E27FC236}">
                <a16:creationId xmlns:a16="http://schemas.microsoft.com/office/drawing/2014/main" id="{3FECEF1B-5E0E-64AE-0CBA-7F1F3A17CF30}"/>
              </a:ext>
            </a:extLst>
          </p:cNvPr>
          <p:cNvCxnSpPr/>
          <p:nvPr/>
        </p:nvCxnSpPr>
        <p:spPr>
          <a:xfrm>
            <a:off x="4265227"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610B008-6CEE-8C57-160D-041F8F76C11B}"/>
              </a:ext>
            </a:extLst>
          </p:cNvPr>
          <p:cNvSpPr txBox="1"/>
          <p:nvPr/>
        </p:nvSpPr>
        <p:spPr>
          <a:xfrm>
            <a:off x="3442836" y="5604249"/>
            <a:ext cx="988925" cy="369332"/>
          </a:xfrm>
          <a:prstGeom prst="rect">
            <a:avLst/>
          </a:prstGeom>
          <a:noFill/>
        </p:spPr>
        <p:txBody>
          <a:bodyPr wrap="none" rtlCol="0">
            <a:spAutoFit/>
          </a:bodyPr>
          <a:lstStyle/>
          <a:p>
            <a:r>
              <a:rPr lang="en-US" dirty="0"/>
              <a:t>Memory</a:t>
            </a:r>
          </a:p>
        </p:txBody>
      </p:sp>
      <p:cxnSp>
        <p:nvCxnSpPr>
          <p:cNvPr id="16" name="Straight Arrow Connector 15">
            <a:extLst>
              <a:ext uri="{FF2B5EF4-FFF2-40B4-BE49-F238E27FC236}">
                <a16:creationId xmlns:a16="http://schemas.microsoft.com/office/drawing/2014/main" id="{BA75F667-E92F-82ED-3AAB-6858C33FA33B}"/>
              </a:ext>
            </a:extLst>
          </p:cNvPr>
          <p:cNvCxnSpPr/>
          <p:nvPr/>
        </p:nvCxnSpPr>
        <p:spPr>
          <a:xfrm>
            <a:off x="5066463"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D275A38-6F17-F883-F77C-BAF6E7CF2541}"/>
              </a:ext>
            </a:extLst>
          </p:cNvPr>
          <p:cNvSpPr txBox="1"/>
          <p:nvPr/>
        </p:nvSpPr>
        <p:spPr>
          <a:xfrm>
            <a:off x="4832379" y="5608864"/>
            <a:ext cx="2231829" cy="369332"/>
          </a:xfrm>
          <a:prstGeom prst="rect">
            <a:avLst/>
          </a:prstGeom>
          <a:noFill/>
        </p:spPr>
        <p:txBody>
          <a:bodyPr wrap="none" rtlCol="0">
            <a:spAutoFit/>
          </a:bodyPr>
          <a:lstStyle/>
          <a:p>
            <a:r>
              <a:rPr lang="en-US" dirty="0"/>
              <a:t>Computational power</a:t>
            </a:r>
          </a:p>
        </p:txBody>
      </p:sp>
      <p:sp>
        <p:nvSpPr>
          <p:cNvPr id="18" name="Left Brace 17">
            <a:extLst>
              <a:ext uri="{FF2B5EF4-FFF2-40B4-BE49-F238E27FC236}">
                <a16:creationId xmlns:a16="http://schemas.microsoft.com/office/drawing/2014/main" id="{3D805B62-792E-8559-965D-6896E37624B6}"/>
              </a:ext>
            </a:extLst>
          </p:cNvPr>
          <p:cNvSpPr/>
          <p:nvPr/>
        </p:nvSpPr>
        <p:spPr>
          <a:xfrm rot="16200000">
            <a:off x="5102336" y="4397453"/>
            <a:ext cx="269661" cy="34721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8F3080A-940A-003A-5007-EC1554C5218C}"/>
              </a:ext>
            </a:extLst>
          </p:cNvPr>
          <p:cNvSpPr txBox="1"/>
          <p:nvPr/>
        </p:nvSpPr>
        <p:spPr>
          <a:xfrm>
            <a:off x="4257186" y="6315054"/>
            <a:ext cx="1959960" cy="369332"/>
          </a:xfrm>
          <a:prstGeom prst="rect">
            <a:avLst/>
          </a:prstGeom>
          <a:noFill/>
        </p:spPr>
        <p:txBody>
          <a:bodyPr wrap="none" rtlCol="0">
            <a:spAutoFit/>
          </a:bodyPr>
          <a:lstStyle/>
          <a:p>
            <a:r>
              <a:rPr lang="en-US" b="1" dirty="0">
                <a:solidFill>
                  <a:srgbClr val="FF0000"/>
                </a:solidFill>
              </a:rPr>
              <a:t>Energy and carbon</a:t>
            </a:r>
          </a:p>
        </p:txBody>
      </p:sp>
    </p:spTree>
    <p:extLst>
      <p:ext uri="{BB962C8B-B14F-4D97-AF65-F5344CB8AC3E}">
        <p14:creationId xmlns:p14="http://schemas.microsoft.com/office/powerpoint/2010/main" val="336602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2777-661D-1210-58D8-E7FC5F94B68A}"/>
              </a:ext>
            </a:extLst>
          </p:cNvPr>
          <p:cNvSpPr>
            <a:spLocks noGrp="1"/>
          </p:cNvSpPr>
          <p:nvPr>
            <p:ph type="title"/>
          </p:nvPr>
        </p:nvSpPr>
        <p:spPr/>
        <p:txBody>
          <a:bodyPr/>
          <a:lstStyle/>
          <a:p>
            <a:r>
              <a:rPr lang="en-US" dirty="0"/>
              <a:t>Your skillset is critical!</a:t>
            </a:r>
          </a:p>
        </p:txBody>
      </p:sp>
      <p:grpSp>
        <p:nvGrpSpPr>
          <p:cNvPr id="40" name="Group 39">
            <a:extLst>
              <a:ext uri="{FF2B5EF4-FFF2-40B4-BE49-F238E27FC236}">
                <a16:creationId xmlns:a16="http://schemas.microsoft.com/office/drawing/2014/main" id="{E23C0DC9-5A94-2ED1-7A3E-4F50F1E362CA}"/>
              </a:ext>
            </a:extLst>
          </p:cNvPr>
          <p:cNvGrpSpPr/>
          <p:nvPr/>
        </p:nvGrpSpPr>
        <p:grpSpPr>
          <a:xfrm>
            <a:off x="1904683" y="1784096"/>
            <a:ext cx="5442211" cy="1345043"/>
            <a:chOff x="1869222" y="1586950"/>
            <a:chExt cx="5442211" cy="1345043"/>
          </a:xfrm>
        </p:grpSpPr>
        <p:pic>
          <p:nvPicPr>
            <p:cNvPr id="5" name="Picture 2" descr="Image result for database search">
              <a:extLst>
                <a:ext uri="{FF2B5EF4-FFF2-40B4-BE49-F238E27FC236}">
                  <a16:creationId xmlns:a16="http://schemas.microsoft.com/office/drawing/2014/main" id="{44B885C4-5476-31A5-4BC0-30E57143752D}"/>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6" name="Triangle 5">
              <a:extLst>
                <a:ext uri="{FF2B5EF4-FFF2-40B4-BE49-F238E27FC236}">
                  <a16:creationId xmlns:a16="http://schemas.microsoft.com/office/drawing/2014/main" id="{F5BA0337-1AC7-BFBB-1BE0-1D8057417E36}"/>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5693000-6FC9-4AC2-28F5-E6206F86AEA5}"/>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8" name="Triangle 7">
              <a:extLst>
                <a:ext uri="{FF2B5EF4-FFF2-40B4-BE49-F238E27FC236}">
                  <a16:creationId xmlns:a16="http://schemas.microsoft.com/office/drawing/2014/main" id="{8D99F2AC-5FFB-4729-283F-C51A9F81DF81}"/>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Question Mark with solid fill">
              <a:extLst>
                <a:ext uri="{FF2B5EF4-FFF2-40B4-BE49-F238E27FC236}">
                  <a16:creationId xmlns:a16="http://schemas.microsoft.com/office/drawing/2014/main" id="{F24ACBAC-A83A-C539-114A-D298C5C1F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7079" y="1627944"/>
              <a:ext cx="914400" cy="914400"/>
            </a:xfrm>
            <a:prstGeom prst="rect">
              <a:avLst/>
            </a:prstGeom>
          </p:spPr>
        </p:pic>
        <p:sp>
          <p:nvSpPr>
            <p:cNvPr id="10" name="TextBox 9">
              <a:extLst>
                <a:ext uri="{FF2B5EF4-FFF2-40B4-BE49-F238E27FC236}">
                  <a16:creationId xmlns:a16="http://schemas.microsoft.com/office/drawing/2014/main" id="{B70E714B-1D67-F938-50A8-6942E5334EDD}"/>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1" name="TextBox 10">
              <a:extLst>
                <a:ext uri="{FF2B5EF4-FFF2-40B4-BE49-F238E27FC236}">
                  <a16:creationId xmlns:a16="http://schemas.microsoft.com/office/drawing/2014/main" id="{DFFBD30D-3BC2-F462-895E-8A7075603655}"/>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2" name="Pentagon 11">
            <a:extLst>
              <a:ext uri="{FF2B5EF4-FFF2-40B4-BE49-F238E27FC236}">
                <a16:creationId xmlns:a16="http://schemas.microsoft.com/office/drawing/2014/main" id="{FE01AC73-274F-F152-07C3-558C82FDB5E2}"/>
              </a:ext>
            </a:extLst>
          </p:cNvPr>
          <p:cNvSpPr/>
          <p:nvPr/>
        </p:nvSpPr>
        <p:spPr>
          <a:xfrm>
            <a:off x="565401" y="4159639"/>
            <a:ext cx="1253201" cy="500230"/>
          </a:xfrm>
          <a:prstGeom prst="homePlate">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530E874-6D0C-2E56-4A55-97FAA20D0532}"/>
              </a:ext>
            </a:extLst>
          </p:cNvPr>
          <p:cNvGrpSpPr/>
          <p:nvPr/>
        </p:nvGrpSpPr>
        <p:grpSpPr>
          <a:xfrm>
            <a:off x="1700127" y="5424836"/>
            <a:ext cx="5563517" cy="383469"/>
            <a:chOff x="1177962" y="6149992"/>
            <a:chExt cx="5563517" cy="383469"/>
          </a:xfrm>
        </p:grpSpPr>
        <p:sp>
          <p:nvSpPr>
            <p:cNvPr id="13" name="Rectangle 12">
              <a:extLst>
                <a:ext uri="{FF2B5EF4-FFF2-40B4-BE49-F238E27FC236}">
                  <a16:creationId xmlns:a16="http://schemas.microsoft.com/office/drawing/2014/main" id="{7C312F65-1F2A-8657-84FF-8E50D34EC3B7}"/>
                </a:ext>
              </a:extLst>
            </p:cNvPr>
            <p:cNvSpPr/>
            <p:nvPr/>
          </p:nvSpPr>
          <p:spPr>
            <a:xfrm>
              <a:off x="3692881" y="6208947"/>
              <a:ext cx="285078" cy="279699"/>
            </a:xfrm>
            <a:prstGeom prst="rect">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13E04C-7527-8C27-C062-D578480AD504}"/>
                </a:ext>
              </a:extLst>
            </p:cNvPr>
            <p:cNvSpPr txBox="1"/>
            <p:nvPr/>
          </p:nvSpPr>
          <p:spPr>
            <a:xfrm>
              <a:off x="1177962" y="6149992"/>
              <a:ext cx="2514919" cy="369332"/>
            </a:xfrm>
            <a:prstGeom prst="rect">
              <a:avLst/>
            </a:prstGeom>
            <a:noFill/>
          </p:spPr>
          <p:txBody>
            <a:bodyPr wrap="none" rtlCol="0">
              <a:spAutoFit/>
            </a:bodyPr>
            <a:lstStyle/>
            <a:p>
              <a:pPr algn="ctr"/>
              <a:r>
                <a:rPr lang="en-US" dirty="0"/>
                <a:t>Physical scientists can do</a:t>
              </a:r>
            </a:p>
          </p:txBody>
        </p:sp>
        <p:sp>
          <p:nvSpPr>
            <p:cNvPr id="15" name="Rectangle 14">
              <a:extLst>
                <a:ext uri="{FF2B5EF4-FFF2-40B4-BE49-F238E27FC236}">
                  <a16:creationId xmlns:a16="http://schemas.microsoft.com/office/drawing/2014/main" id="{045715C0-B107-088A-9840-3A0E67747432}"/>
                </a:ext>
              </a:extLst>
            </p:cNvPr>
            <p:cNvSpPr/>
            <p:nvPr/>
          </p:nvSpPr>
          <p:spPr>
            <a:xfrm>
              <a:off x="4163749" y="6208946"/>
              <a:ext cx="285078" cy="279699"/>
            </a:xfrm>
            <a:prstGeom prst="rect">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7583C7-DB3B-DFE6-A230-99828548560A}"/>
                </a:ext>
              </a:extLst>
            </p:cNvPr>
            <p:cNvSpPr txBox="1"/>
            <p:nvPr/>
          </p:nvSpPr>
          <p:spPr>
            <a:xfrm>
              <a:off x="4530937" y="6164129"/>
              <a:ext cx="2210542" cy="369332"/>
            </a:xfrm>
            <a:prstGeom prst="rect">
              <a:avLst/>
            </a:prstGeom>
            <a:noFill/>
          </p:spPr>
          <p:txBody>
            <a:bodyPr wrap="none" rtlCol="0">
              <a:spAutoFit/>
            </a:bodyPr>
            <a:lstStyle/>
            <a:p>
              <a:pPr algn="ctr"/>
              <a:r>
                <a:rPr lang="en-US" dirty="0"/>
                <a:t>Data scientists can do</a:t>
              </a:r>
            </a:p>
          </p:txBody>
        </p:sp>
      </p:grpSp>
      <p:sp>
        <p:nvSpPr>
          <p:cNvPr id="17" name="TextBox 16">
            <a:extLst>
              <a:ext uri="{FF2B5EF4-FFF2-40B4-BE49-F238E27FC236}">
                <a16:creationId xmlns:a16="http://schemas.microsoft.com/office/drawing/2014/main" id="{074991D4-9F18-2C03-EF67-7484E921844F}"/>
              </a:ext>
            </a:extLst>
          </p:cNvPr>
          <p:cNvSpPr txBox="1"/>
          <p:nvPr/>
        </p:nvSpPr>
        <p:spPr>
          <a:xfrm>
            <a:off x="1677992" y="6519324"/>
            <a:ext cx="6063776" cy="369332"/>
          </a:xfrm>
          <a:prstGeom prst="rect">
            <a:avLst/>
          </a:prstGeom>
          <a:noFill/>
        </p:spPr>
        <p:txBody>
          <a:bodyPr wrap="none" rtlCol="0">
            <a:spAutoFit/>
          </a:bodyPr>
          <a:lstStyle/>
          <a:p>
            <a:r>
              <a:rPr lang="en-US" i="1" dirty="0"/>
              <a:t>Software engineers make sure all of this can be used by others!</a:t>
            </a:r>
          </a:p>
        </p:txBody>
      </p:sp>
      <p:sp>
        <p:nvSpPr>
          <p:cNvPr id="19" name="TextBox 18">
            <a:extLst>
              <a:ext uri="{FF2B5EF4-FFF2-40B4-BE49-F238E27FC236}">
                <a16:creationId xmlns:a16="http://schemas.microsoft.com/office/drawing/2014/main" id="{8D0BB3F4-EAC1-09D5-F2D2-2A49A7355909}"/>
              </a:ext>
            </a:extLst>
          </p:cNvPr>
          <p:cNvSpPr txBox="1"/>
          <p:nvPr/>
        </p:nvSpPr>
        <p:spPr>
          <a:xfrm>
            <a:off x="78525" y="3711816"/>
            <a:ext cx="1941942" cy="307777"/>
          </a:xfrm>
          <a:prstGeom prst="rect">
            <a:avLst/>
          </a:prstGeom>
          <a:solidFill>
            <a:schemeClr val="accent3">
              <a:lumMod val="75000"/>
              <a:alpha val="15047"/>
            </a:schemeClr>
          </a:solidFill>
        </p:spPr>
        <p:txBody>
          <a:bodyPr wrap="none" rtlCol="0">
            <a:spAutoFit/>
          </a:bodyPr>
          <a:lstStyle/>
          <a:p>
            <a:r>
              <a:rPr lang="en-US" sz="1400" dirty="0">
                <a:solidFill>
                  <a:schemeClr val="accent3">
                    <a:lumMod val="75000"/>
                  </a:schemeClr>
                </a:solidFill>
              </a:rPr>
              <a:t>Identify desired product</a:t>
            </a:r>
          </a:p>
        </p:txBody>
      </p:sp>
      <p:sp>
        <p:nvSpPr>
          <p:cNvPr id="20" name="Chevron 19">
            <a:extLst>
              <a:ext uri="{FF2B5EF4-FFF2-40B4-BE49-F238E27FC236}">
                <a16:creationId xmlns:a16="http://schemas.microsoft.com/office/drawing/2014/main" id="{1B494466-A7A9-FE42-A67B-F371B007C960}"/>
              </a:ext>
            </a:extLst>
          </p:cNvPr>
          <p:cNvSpPr/>
          <p:nvPr/>
        </p:nvSpPr>
        <p:spPr>
          <a:xfrm>
            <a:off x="1700127"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82992F-BECD-FD12-3967-9B3A577BAF6A}"/>
              </a:ext>
            </a:extLst>
          </p:cNvPr>
          <p:cNvSpPr txBox="1"/>
          <p:nvPr/>
        </p:nvSpPr>
        <p:spPr>
          <a:xfrm>
            <a:off x="1088563" y="4791448"/>
            <a:ext cx="1863808"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t>Collect data and formulate assumptions</a:t>
            </a:r>
          </a:p>
        </p:txBody>
      </p:sp>
      <p:sp>
        <p:nvSpPr>
          <p:cNvPr id="22" name="Chevron 21">
            <a:extLst>
              <a:ext uri="{FF2B5EF4-FFF2-40B4-BE49-F238E27FC236}">
                <a16:creationId xmlns:a16="http://schemas.microsoft.com/office/drawing/2014/main" id="{D9B04FEB-DED7-8A88-11AF-15D1089F952B}"/>
              </a:ext>
            </a:extLst>
          </p:cNvPr>
          <p:cNvSpPr/>
          <p:nvPr/>
        </p:nvSpPr>
        <p:spPr>
          <a:xfrm>
            <a:off x="2592349"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FB3B864-210E-2973-AC1B-58BEE0EFBFC4}"/>
              </a:ext>
            </a:extLst>
          </p:cNvPr>
          <p:cNvSpPr txBox="1"/>
          <p:nvPr/>
        </p:nvSpPr>
        <p:spPr>
          <a:xfrm>
            <a:off x="2580747" y="3711816"/>
            <a:ext cx="1195256" cy="307777"/>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rPr>
              <a:t>Process data</a:t>
            </a:r>
          </a:p>
        </p:txBody>
      </p:sp>
      <p:sp>
        <p:nvSpPr>
          <p:cNvPr id="24" name="Chevron 23">
            <a:extLst>
              <a:ext uri="{FF2B5EF4-FFF2-40B4-BE49-F238E27FC236}">
                <a16:creationId xmlns:a16="http://schemas.microsoft.com/office/drawing/2014/main" id="{14AE0670-82C4-2D23-7970-C0F8FD95FDD0}"/>
              </a:ext>
            </a:extLst>
          </p:cNvPr>
          <p:cNvSpPr/>
          <p:nvPr/>
        </p:nvSpPr>
        <p:spPr>
          <a:xfrm>
            <a:off x="3484571"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E513144-8855-5513-B71A-F3DCF327935F}"/>
              </a:ext>
            </a:extLst>
          </p:cNvPr>
          <p:cNvSpPr txBox="1"/>
          <p:nvPr/>
        </p:nvSpPr>
        <p:spPr>
          <a:xfrm>
            <a:off x="3089779" y="4791448"/>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t>Incorporate domain knowledge</a:t>
            </a:r>
          </a:p>
        </p:txBody>
      </p:sp>
      <p:sp>
        <p:nvSpPr>
          <p:cNvPr id="26" name="Chevron 25">
            <a:extLst>
              <a:ext uri="{FF2B5EF4-FFF2-40B4-BE49-F238E27FC236}">
                <a16:creationId xmlns:a16="http://schemas.microsoft.com/office/drawing/2014/main" id="{3F82DF87-2D1B-543D-7C3F-07E9D7E01748}"/>
              </a:ext>
            </a:extLst>
          </p:cNvPr>
          <p:cNvSpPr/>
          <p:nvPr/>
        </p:nvSpPr>
        <p:spPr>
          <a:xfrm>
            <a:off x="4376793"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5FBB831-D158-7EEC-1D05-41950D6226AB}"/>
              </a:ext>
            </a:extLst>
          </p:cNvPr>
          <p:cNvSpPr txBox="1"/>
          <p:nvPr/>
        </p:nvSpPr>
        <p:spPr>
          <a:xfrm>
            <a:off x="4376793" y="3711816"/>
            <a:ext cx="1343338" cy="307777"/>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rPr>
              <a:t>Design solution</a:t>
            </a:r>
          </a:p>
        </p:txBody>
      </p:sp>
      <p:sp>
        <p:nvSpPr>
          <p:cNvPr id="28" name="Chevron 27">
            <a:extLst>
              <a:ext uri="{FF2B5EF4-FFF2-40B4-BE49-F238E27FC236}">
                <a16:creationId xmlns:a16="http://schemas.microsoft.com/office/drawing/2014/main" id="{9EFA38F6-C4C5-E0B9-2BB2-D79800E22117}"/>
              </a:ext>
            </a:extLst>
          </p:cNvPr>
          <p:cNvSpPr/>
          <p:nvPr/>
        </p:nvSpPr>
        <p:spPr>
          <a:xfrm>
            <a:off x="5269015"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D72AD4D-3F4A-FF43-F12E-B7D1875D2015}"/>
              </a:ext>
            </a:extLst>
          </p:cNvPr>
          <p:cNvSpPr txBox="1"/>
          <p:nvPr/>
        </p:nvSpPr>
        <p:spPr>
          <a:xfrm>
            <a:off x="5576819" y="4791448"/>
            <a:ext cx="1343338" cy="523220"/>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rPr>
              <a:t>Interpret results</a:t>
            </a:r>
          </a:p>
        </p:txBody>
      </p:sp>
      <p:sp>
        <p:nvSpPr>
          <p:cNvPr id="30" name="Chevron 29">
            <a:extLst>
              <a:ext uri="{FF2B5EF4-FFF2-40B4-BE49-F238E27FC236}">
                <a16:creationId xmlns:a16="http://schemas.microsoft.com/office/drawing/2014/main" id="{51245CC6-EEF7-A538-C72B-71571F109864}"/>
              </a:ext>
            </a:extLst>
          </p:cNvPr>
          <p:cNvSpPr/>
          <p:nvPr/>
        </p:nvSpPr>
        <p:spPr>
          <a:xfrm>
            <a:off x="6161238"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71B321C-C21C-3E56-64BE-8B91894E5384}"/>
              </a:ext>
            </a:extLst>
          </p:cNvPr>
          <p:cNvSpPr txBox="1"/>
          <p:nvPr/>
        </p:nvSpPr>
        <p:spPr>
          <a:xfrm>
            <a:off x="7249288" y="4148144"/>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t>Draw conclusions or utilize tool</a:t>
            </a:r>
          </a:p>
        </p:txBody>
      </p:sp>
      <p:sp>
        <p:nvSpPr>
          <p:cNvPr id="38" name="Left Brace 37">
            <a:extLst>
              <a:ext uri="{FF2B5EF4-FFF2-40B4-BE49-F238E27FC236}">
                <a16:creationId xmlns:a16="http://schemas.microsoft.com/office/drawing/2014/main" id="{F974B87F-F47E-C865-0A43-C2D987095BAE}"/>
              </a:ext>
            </a:extLst>
          </p:cNvPr>
          <p:cNvSpPr/>
          <p:nvPr/>
        </p:nvSpPr>
        <p:spPr>
          <a:xfrm rot="16200000">
            <a:off x="4532709" y="1748406"/>
            <a:ext cx="186161" cy="8337178"/>
          </a:xfrm>
          <a:prstGeom prst="leftBrac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089B479B-88CD-DCDA-6484-847FCB40346F}"/>
              </a:ext>
            </a:extLst>
          </p:cNvPr>
          <p:cNvSpPr txBox="1"/>
          <p:nvPr/>
        </p:nvSpPr>
        <p:spPr>
          <a:xfrm>
            <a:off x="3434509" y="6039225"/>
            <a:ext cx="2274982" cy="369332"/>
          </a:xfrm>
          <a:prstGeom prst="rect">
            <a:avLst/>
          </a:prstGeom>
          <a:noFill/>
        </p:spPr>
        <p:txBody>
          <a:bodyPr wrap="none" rtlCol="0">
            <a:spAutoFit/>
          </a:bodyPr>
          <a:lstStyle/>
          <a:p>
            <a:r>
              <a:rPr lang="en-US" b="1" dirty="0">
                <a:solidFill>
                  <a:schemeClr val="accent4">
                    <a:lumMod val="75000"/>
                  </a:schemeClr>
                </a:solidFill>
              </a:rPr>
              <a:t>You</a:t>
            </a:r>
            <a:r>
              <a:rPr lang="en-US" dirty="0">
                <a:solidFill>
                  <a:schemeClr val="accent4">
                    <a:lumMod val="75000"/>
                  </a:schemeClr>
                </a:solidFill>
              </a:rPr>
              <a:t> will be able to do!</a:t>
            </a:r>
            <a:endParaRPr lang="en-US" b="1" dirty="0">
              <a:solidFill>
                <a:schemeClr val="accent4">
                  <a:lumMod val="75000"/>
                </a:schemeClr>
              </a:solidFill>
            </a:endParaRPr>
          </a:p>
        </p:txBody>
      </p:sp>
    </p:spTree>
    <p:extLst>
      <p:ext uri="{BB962C8B-B14F-4D97-AF65-F5344CB8AC3E}">
        <p14:creationId xmlns:p14="http://schemas.microsoft.com/office/powerpoint/2010/main" val="3786669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75584"/>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pic>
        <p:nvPicPr>
          <p:cNvPr id="6" name="Graphic 5" descr="Checkbox Checked with solid fill">
            <a:extLst>
              <a:ext uri="{FF2B5EF4-FFF2-40B4-BE49-F238E27FC236}">
                <a16:creationId xmlns:a16="http://schemas.microsoft.com/office/drawing/2014/main" id="{3016C3A6-A06F-8DAD-DD12-B0B164CC8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095" y="3461398"/>
            <a:ext cx="519057" cy="519057"/>
          </a:xfrm>
          <a:prstGeom prst="rect">
            <a:avLst/>
          </a:prstGeom>
        </p:spPr>
      </p:pic>
      <p:sp>
        <p:nvSpPr>
          <p:cNvPr id="7" name="Left Brace 6">
            <a:extLst>
              <a:ext uri="{FF2B5EF4-FFF2-40B4-BE49-F238E27FC236}">
                <a16:creationId xmlns:a16="http://schemas.microsoft.com/office/drawing/2014/main" id="{8A4EC634-A5BF-9F27-1A5F-D2FFB6929810}"/>
              </a:ext>
            </a:extLst>
          </p:cNvPr>
          <p:cNvSpPr/>
          <p:nvPr/>
        </p:nvSpPr>
        <p:spPr>
          <a:xfrm>
            <a:off x="1210235" y="3238052"/>
            <a:ext cx="172123" cy="957431"/>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9" name="Graphic 8" descr="Meeting with solid fill">
            <a:extLst>
              <a:ext uri="{FF2B5EF4-FFF2-40B4-BE49-F238E27FC236}">
                <a16:creationId xmlns:a16="http://schemas.microsoft.com/office/drawing/2014/main" id="{B237EB3B-4FEC-0A80-3201-C7205583B1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749" y="4490699"/>
            <a:ext cx="457200" cy="457200"/>
          </a:xfrm>
          <a:prstGeom prst="rect">
            <a:avLst/>
          </a:prstGeom>
        </p:spPr>
      </p:pic>
      <p:sp>
        <p:nvSpPr>
          <p:cNvPr id="10" name="Left Brace 9">
            <a:extLst>
              <a:ext uri="{FF2B5EF4-FFF2-40B4-BE49-F238E27FC236}">
                <a16:creationId xmlns:a16="http://schemas.microsoft.com/office/drawing/2014/main" id="{ADD44938-549B-1254-5A87-EAF78C5019D0}"/>
              </a:ext>
            </a:extLst>
          </p:cNvPr>
          <p:cNvSpPr/>
          <p:nvPr/>
        </p:nvSpPr>
        <p:spPr>
          <a:xfrm>
            <a:off x="1210235" y="4490699"/>
            <a:ext cx="172123" cy="602679"/>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8796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visually display data in a useful way?</a:t>
            </a:r>
          </a:p>
        </p:txBody>
      </p:sp>
      <p:pic>
        <p:nvPicPr>
          <p:cNvPr id="4" name="Picture 3">
            <a:extLst>
              <a:ext uri="{FF2B5EF4-FFF2-40B4-BE49-F238E27FC236}">
                <a16:creationId xmlns:a16="http://schemas.microsoft.com/office/drawing/2014/main" id="{24465480-6B72-544C-A82F-0E9F61E5AF2A}"/>
              </a:ext>
            </a:extLst>
          </p:cNvPr>
          <p:cNvPicPr>
            <a:picLocks noChangeAspect="1"/>
          </p:cNvPicPr>
          <p:nvPr/>
        </p:nvPicPr>
        <p:blipFill>
          <a:blip r:embed="rId2"/>
          <a:stretch>
            <a:fillRect/>
          </a:stretch>
        </p:blipFill>
        <p:spPr>
          <a:xfrm>
            <a:off x="1403125" y="2724365"/>
            <a:ext cx="2297505" cy="1409269"/>
          </a:xfrm>
          <a:prstGeom prst="rect">
            <a:avLst/>
          </a:prstGeom>
        </p:spPr>
      </p:pic>
      <p:pic>
        <p:nvPicPr>
          <p:cNvPr id="5" name="Picture 4">
            <a:extLst>
              <a:ext uri="{FF2B5EF4-FFF2-40B4-BE49-F238E27FC236}">
                <a16:creationId xmlns:a16="http://schemas.microsoft.com/office/drawing/2014/main" id="{13C55791-6C9E-1948-80AC-DBBC887274B4}"/>
              </a:ext>
            </a:extLst>
          </p:cNvPr>
          <p:cNvPicPr>
            <a:picLocks noChangeAspect="1"/>
          </p:cNvPicPr>
          <p:nvPr/>
        </p:nvPicPr>
        <p:blipFill>
          <a:blip r:embed="rId3"/>
          <a:stretch>
            <a:fillRect/>
          </a:stretch>
        </p:blipFill>
        <p:spPr>
          <a:xfrm>
            <a:off x="4849884" y="2724365"/>
            <a:ext cx="2524483" cy="1577162"/>
          </a:xfrm>
          <a:prstGeom prst="rect">
            <a:avLst/>
          </a:prstGeom>
        </p:spPr>
      </p:pic>
      <p:sp>
        <p:nvSpPr>
          <p:cNvPr id="6" name="TextBox 5">
            <a:extLst>
              <a:ext uri="{FF2B5EF4-FFF2-40B4-BE49-F238E27FC236}">
                <a16:creationId xmlns:a16="http://schemas.microsoft.com/office/drawing/2014/main" id="{25DBCB71-2A8F-44A2-C120-E7E28543FD68}"/>
              </a:ext>
            </a:extLst>
          </p:cNvPr>
          <p:cNvSpPr txBox="1"/>
          <p:nvPr/>
        </p:nvSpPr>
        <p:spPr>
          <a:xfrm>
            <a:off x="3884093" y="2355033"/>
            <a:ext cx="803425" cy="369332"/>
          </a:xfrm>
          <a:prstGeom prst="rect">
            <a:avLst/>
          </a:prstGeom>
          <a:noFill/>
        </p:spPr>
        <p:txBody>
          <a:bodyPr wrap="none" rtlCol="0">
            <a:spAutoFit/>
          </a:bodyPr>
          <a:lstStyle/>
          <a:p>
            <a:r>
              <a:rPr lang="en-US" b="1" dirty="0"/>
              <a:t>Clarity</a:t>
            </a:r>
          </a:p>
        </p:txBody>
      </p:sp>
      <p:sp>
        <p:nvSpPr>
          <p:cNvPr id="7" name="Right Arrow 6">
            <a:extLst>
              <a:ext uri="{FF2B5EF4-FFF2-40B4-BE49-F238E27FC236}">
                <a16:creationId xmlns:a16="http://schemas.microsoft.com/office/drawing/2014/main" id="{3A69E170-9468-2AE3-0C8A-140BDE73B9B6}"/>
              </a:ext>
            </a:extLst>
          </p:cNvPr>
          <p:cNvSpPr/>
          <p:nvPr/>
        </p:nvSpPr>
        <p:spPr>
          <a:xfrm>
            <a:off x="3931920" y="3243431"/>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79215F-F254-B694-16E4-FCB44543CC42}"/>
              </a:ext>
            </a:extLst>
          </p:cNvPr>
          <p:cNvPicPr>
            <a:picLocks noChangeAspect="1"/>
          </p:cNvPicPr>
          <p:nvPr/>
        </p:nvPicPr>
        <p:blipFill>
          <a:blip r:embed="rId4"/>
          <a:stretch>
            <a:fillRect/>
          </a:stretch>
        </p:blipFill>
        <p:spPr>
          <a:xfrm>
            <a:off x="1403125" y="4814046"/>
            <a:ext cx="2150473" cy="1602711"/>
          </a:xfrm>
          <a:prstGeom prst="rect">
            <a:avLst/>
          </a:prstGeom>
        </p:spPr>
      </p:pic>
      <p:pic>
        <p:nvPicPr>
          <p:cNvPr id="9" name="Picture 8">
            <a:extLst>
              <a:ext uri="{FF2B5EF4-FFF2-40B4-BE49-F238E27FC236}">
                <a16:creationId xmlns:a16="http://schemas.microsoft.com/office/drawing/2014/main" id="{F79DD0E8-B8BB-37E8-DC8E-CB7AC96C0049}"/>
              </a:ext>
            </a:extLst>
          </p:cNvPr>
          <p:cNvPicPr>
            <a:picLocks noChangeAspect="1"/>
          </p:cNvPicPr>
          <p:nvPr/>
        </p:nvPicPr>
        <p:blipFill>
          <a:blip r:embed="rId5"/>
          <a:stretch>
            <a:fillRect/>
          </a:stretch>
        </p:blipFill>
        <p:spPr>
          <a:xfrm>
            <a:off x="5142155" y="4633843"/>
            <a:ext cx="2096384" cy="1949519"/>
          </a:xfrm>
          <a:prstGeom prst="rect">
            <a:avLst/>
          </a:prstGeom>
        </p:spPr>
      </p:pic>
      <p:sp>
        <p:nvSpPr>
          <p:cNvPr id="10" name="Right Arrow 9">
            <a:extLst>
              <a:ext uri="{FF2B5EF4-FFF2-40B4-BE49-F238E27FC236}">
                <a16:creationId xmlns:a16="http://schemas.microsoft.com/office/drawing/2014/main" id="{939D515E-F6D8-07E5-CD82-DC372C7ADE3B}"/>
              </a:ext>
            </a:extLst>
          </p:cNvPr>
          <p:cNvSpPr/>
          <p:nvPr/>
        </p:nvSpPr>
        <p:spPr>
          <a:xfrm>
            <a:off x="3931920" y="5345886"/>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04E9119-1477-F7BC-743E-BC9C7886AF58}"/>
              </a:ext>
            </a:extLst>
          </p:cNvPr>
          <p:cNvSpPr txBox="1"/>
          <p:nvPr/>
        </p:nvSpPr>
        <p:spPr>
          <a:xfrm>
            <a:off x="3693894" y="4264511"/>
            <a:ext cx="1603452" cy="369332"/>
          </a:xfrm>
          <a:prstGeom prst="rect">
            <a:avLst/>
          </a:prstGeom>
          <a:noFill/>
        </p:spPr>
        <p:txBody>
          <a:bodyPr wrap="none" rtlCol="0">
            <a:spAutoFit/>
          </a:bodyPr>
          <a:lstStyle/>
          <a:p>
            <a:r>
              <a:rPr lang="en-US" b="1" dirty="0"/>
              <a:t>Expressiveness</a:t>
            </a:r>
          </a:p>
        </p:txBody>
      </p:sp>
    </p:spTree>
    <p:extLst>
      <p:ext uri="{BB962C8B-B14F-4D97-AF65-F5344CB8AC3E}">
        <p14:creationId xmlns:p14="http://schemas.microsoft.com/office/powerpoint/2010/main" val="4083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Visualization</a:t>
            </a:r>
            <a:endParaRPr lang="en-US" sz="2400" spc="-15"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p>
          <a:p>
            <a:pPr marL="1727200" lvl="3" indent="-3429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  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67405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Right Arrow 3">
            <a:extLst>
              <a:ext uri="{FF2B5EF4-FFF2-40B4-BE49-F238E27FC236}">
                <a16:creationId xmlns:a16="http://schemas.microsoft.com/office/drawing/2014/main" id="{B5D96AD8-3540-2C53-5DF9-1A4041FF99D4}"/>
              </a:ext>
            </a:extLst>
          </p:cNvPr>
          <p:cNvSpPr/>
          <p:nvPr/>
        </p:nvSpPr>
        <p:spPr>
          <a:xfrm rot="10227154">
            <a:off x="5871502" y="5649082"/>
            <a:ext cx="1194099" cy="278054"/>
          </a:xfrm>
          <a:prstGeom prst="rightArrow">
            <a:avLst>
              <a:gd name="adj1" fmla="val 26237"/>
              <a:gd name="adj2" fmla="val 79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F90B97-5A0E-33D0-2F53-838C5FB0BB9C}"/>
              </a:ext>
            </a:extLst>
          </p:cNvPr>
          <p:cNvSpPr txBox="1"/>
          <p:nvPr/>
        </p:nvSpPr>
        <p:spPr>
          <a:xfrm>
            <a:off x="7234519" y="5418777"/>
            <a:ext cx="1601721" cy="369332"/>
          </a:xfrm>
          <a:prstGeom prst="rect">
            <a:avLst/>
          </a:prstGeom>
          <a:noFill/>
        </p:spPr>
        <p:txBody>
          <a:bodyPr wrap="none" rtlCol="0">
            <a:spAutoFit/>
          </a:bodyPr>
          <a:lstStyle/>
          <a:p>
            <a:r>
              <a:rPr lang="en-US" b="1" dirty="0"/>
              <a:t>Sign on Bonus!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Supervised ML helps us accelerate</a:t>
            </a:r>
            <a:endParaRPr spc="-5" dirty="0"/>
          </a:p>
        </p:txBody>
      </p:sp>
      <p:sp>
        <p:nvSpPr>
          <p:cNvPr id="4" name="object 4"/>
          <p:cNvSpPr txBox="1"/>
          <p:nvPr/>
        </p:nvSpPr>
        <p:spPr>
          <a:xfrm>
            <a:off x="457200" y="1477889"/>
            <a:ext cx="8182678" cy="421910"/>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lang="en-US" sz="2000" b="1" spc="-15" dirty="0">
                <a:latin typeface="Lato" panose="020F0502020204030203" pitchFamily="34" charset="0"/>
                <a:ea typeface="Lato" panose="020F0502020204030203" pitchFamily="34" charset="0"/>
                <a:cs typeface="Lato" panose="020F0502020204030203" pitchFamily="34" charset="0"/>
              </a:rPr>
              <a:t>Supervised</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spc="-10" dirty="0">
                <a:latin typeface="Lato" panose="020F0502020204030203" pitchFamily="34" charset="0"/>
                <a:ea typeface="Lato" panose="020F0502020204030203" pitchFamily="34" charset="0"/>
                <a:cs typeface="Lato" panose="020F0502020204030203" pitchFamily="34" charset="0"/>
              </a:rPr>
              <a:t>Predict a measured, expensive label using low cost features</a:t>
            </a:r>
            <a:endParaRPr sz="2000" dirty="0">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69EB338F-710A-7C4C-9D9B-EFECE96D106F}"/>
              </a:ext>
            </a:extLst>
          </p:cNvPr>
          <p:cNvSpPr txBox="1"/>
          <p:nvPr/>
        </p:nvSpPr>
        <p:spPr>
          <a:xfrm>
            <a:off x="756342" y="2001403"/>
            <a:ext cx="7763714" cy="338554"/>
          </a:xfrm>
          <a:prstGeom prst="rect">
            <a:avLst/>
          </a:prstGeom>
          <a:noFill/>
        </p:spPr>
        <p:txBody>
          <a:bodyPr wrap="square" rtlCol="0">
            <a:spAutoFit/>
          </a:bodyPr>
          <a:lstStyle/>
          <a:p>
            <a:r>
              <a:rPr lang="en-US" sz="1600" i="1" dirty="0">
                <a:latin typeface="Lato" panose="020F0502020204030203" pitchFamily="34" charset="0"/>
                <a:ea typeface="Lato" panose="020F0502020204030203" pitchFamily="34" charset="0"/>
                <a:cs typeface="Lato" panose="020F0502020204030203" pitchFamily="34" charset="0"/>
              </a:rPr>
              <a:t>Example</a:t>
            </a:r>
            <a:r>
              <a:rPr lang="en-US" sz="1600" dirty="0">
                <a:latin typeface="Lato" panose="020F0502020204030203" pitchFamily="34" charset="0"/>
                <a:ea typeface="Lato" panose="020F0502020204030203" pitchFamily="34" charset="0"/>
                <a:cs typeface="Lato" panose="020F0502020204030203" pitchFamily="34" charset="0"/>
              </a:rPr>
              <a:t>: develop structure-activity-relationship </a:t>
            </a:r>
            <a:r>
              <a:rPr lang="en-US" sz="1600" dirty="0" err="1">
                <a:latin typeface="Lato" panose="020F0502020204030203" pitchFamily="34" charset="0"/>
                <a:ea typeface="Lato" panose="020F0502020204030203" pitchFamily="34" charset="0"/>
                <a:cs typeface="Lato" panose="020F0502020204030203" pitchFamily="34" charset="0"/>
              </a:rPr>
              <a:t>eg.</a:t>
            </a:r>
            <a:r>
              <a:rPr lang="en-US" sz="1600" dirty="0">
                <a:latin typeface="Lato" panose="020F0502020204030203" pitchFamily="34" charset="0"/>
                <a:ea typeface="Lato" panose="020F0502020204030203" pitchFamily="34" charset="0"/>
                <a:cs typeface="Lato" panose="020F0502020204030203" pitchFamily="34" charset="0"/>
              </a:rPr>
              <a:t> binding affinity to cancer target</a:t>
            </a:r>
          </a:p>
        </p:txBody>
      </p:sp>
      <p:sp>
        <p:nvSpPr>
          <p:cNvPr id="15" name="object 9">
            <a:extLst>
              <a:ext uri="{FF2B5EF4-FFF2-40B4-BE49-F238E27FC236}">
                <a16:creationId xmlns:a16="http://schemas.microsoft.com/office/drawing/2014/main" id="{09D28C18-D1FB-DB21-0855-6A64AC214B72}"/>
              </a:ext>
            </a:extLst>
          </p:cNvPr>
          <p:cNvSpPr/>
          <p:nvPr/>
        </p:nvSpPr>
        <p:spPr>
          <a:xfrm>
            <a:off x="5148628" y="3309001"/>
            <a:ext cx="1544236" cy="1024813"/>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657D7A05-0A9D-5362-4C8D-3897AF10E4C3}"/>
              </a:ext>
            </a:extLst>
          </p:cNvPr>
          <p:cNvSpPr/>
          <p:nvPr/>
        </p:nvSpPr>
        <p:spPr>
          <a:xfrm>
            <a:off x="6931115" y="3251117"/>
            <a:ext cx="1627773" cy="1049752"/>
          </a:xfrm>
          <a:prstGeom prst="rect">
            <a:avLst/>
          </a:prstGeom>
          <a:blipFill>
            <a:blip r:embed="rId3" cstate="print"/>
            <a:stretch>
              <a:fillRect/>
            </a:stretch>
          </a:blipFill>
        </p:spPr>
        <p:txBody>
          <a:bodyPr wrap="square" lIns="0" tIns="0" rIns="0" bIns="0" rtlCol="0"/>
          <a:lstStyle/>
          <a:p>
            <a:endParaRPr/>
          </a:p>
        </p:txBody>
      </p:sp>
      <p:sp>
        <p:nvSpPr>
          <p:cNvPr id="17" name="object 11">
            <a:extLst>
              <a:ext uri="{FF2B5EF4-FFF2-40B4-BE49-F238E27FC236}">
                <a16:creationId xmlns:a16="http://schemas.microsoft.com/office/drawing/2014/main" id="{D7570697-763F-BFBA-12C0-CD24C3BEDB5D}"/>
              </a:ext>
            </a:extLst>
          </p:cNvPr>
          <p:cNvSpPr txBox="1"/>
          <p:nvPr/>
        </p:nvSpPr>
        <p:spPr>
          <a:xfrm>
            <a:off x="6650505" y="3468903"/>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8" name="object 12">
            <a:extLst>
              <a:ext uri="{FF2B5EF4-FFF2-40B4-BE49-F238E27FC236}">
                <a16:creationId xmlns:a16="http://schemas.microsoft.com/office/drawing/2014/main" id="{DDDFD748-99AB-42FB-95FD-A11405FED01C}"/>
              </a:ext>
            </a:extLst>
          </p:cNvPr>
          <p:cNvSpPr txBox="1"/>
          <p:nvPr/>
        </p:nvSpPr>
        <p:spPr>
          <a:xfrm>
            <a:off x="8706628" y="3425044"/>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9" name="object 5">
            <a:extLst>
              <a:ext uri="{FF2B5EF4-FFF2-40B4-BE49-F238E27FC236}">
                <a16:creationId xmlns:a16="http://schemas.microsoft.com/office/drawing/2014/main" id="{68F3A2B7-2C0A-7567-C30E-9AF7F0C7BAB2}"/>
              </a:ext>
            </a:extLst>
          </p:cNvPr>
          <p:cNvSpPr/>
          <p:nvPr/>
        </p:nvSpPr>
        <p:spPr>
          <a:xfrm>
            <a:off x="6246652" y="5056001"/>
            <a:ext cx="1085088" cy="1444752"/>
          </a:xfrm>
          <a:prstGeom prst="rect">
            <a:avLst/>
          </a:prstGeom>
          <a:blipFill>
            <a:blip r:embed="rId4" cstate="print"/>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B9137D9D-32F6-D702-B1D6-0434A0A08D9E}"/>
              </a:ext>
            </a:extLst>
          </p:cNvPr>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21" name="object 7">
            <a:extLst>
              <a:ext uri="{FF2B5EF4-FFF2-40B4-BE49-F238E27FC236}">
                <a16:creationId xmlns:a16="http://schemas.microsoft.com/office/drawing/2014/main" id="{83911FDE-3A61-6147-226E-F70C0E25B5D2}"/>
              </a:ext>
            </a:extLst>
          </p:cNvPr>
          <p:cNvSpPr/>
          <p:nvPr/>
        </p:nvSpPr>
        <p:spPr>
          <a:xfrm>
            <a:off x="7634836" y="5168482"/>
            <a:ext cx="1332270" cy="1332270"/>
          </a:xfrm>
          <a:prstGeom prst="rect">
            <a:avLst/>
          </a:prstGeom>
          <a:blipFill>
            <a:blip r:embed="rId5" cstate="print"/>
            <a:stretch>
              <a:fillRect/>
            </a:stretch>
          </a:blipFill>
        </p:spPr>
        <p:txBody>
          <a:bodyPr wrap="square" lIns="0" tIns="0" rIns="0" bIns="0" rtlCol="0"/>
          <a:lstStyle/>
          <a:p>
            <a:endParaRPr/>
          </a:p>
        </p:txBody>
      </p:sp>
      <p:sp>
        <p:nvSpPr>
          <p:cNvPr id="22" name="object 13">
            <a:extLst>
              <a:ext uri="{FF2B5EF4-FFF2-40B4-BE49-F238E27FC236}">
                <a16:creationId xmlns:a16="http://schemas.microsoft.com/office/drawing/2014/main" id="{4C7EDF66-8092-C2AD-EE74-C16531078534}"/>
              </a:ext>
            </a:extLst>
          </p:cNvPr>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
        <p:nvSpPr>
          <p:cNvPr id="23" name="object 8">
            <a:extLst>
              <a:ext uri="{FF2B5EF4-FFF2-40B4-BE49-F238E27FC236}">
                <a16:creationId xmlns:a16="http://schemas.microsoft.com/office/drawing/2014/main" id="{A0337B81-DD35-9F7A-7977-01AC34F32DE0}"/>
              </a:ext>
            </a:extLst>
          </p:cNvPr>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88190"/>
            <a:ext cx="8229600" cy="505267"/>
          </a:xfrm>
          <a:prstGeom prst="rect">
            <a:avLst/>
          </a:prstGeom>
        </p:spPr>
        <p:txBody>
          <a:bodyPr vert="horz" wrap="square" lIns="0" tIns="12700" rIns="0" bIns="0" rtlCol="0">
            <a:spAutoFit/>
          </a:bodyPr>
          <a:lstStyle/>
          <a:p>
            <a:pPr marL="13970">
              <a:lnSpc>
                <a:spcPct val="100000"/>
              </a:lnSpc>
              <a:spcBef>
                <a:spcPts val="100"/>
              </a:spcBef>
            </a:pPr>
            <a:r>
              <a:rPr lang="en-US" sz="3200" dirty="0"/>
              <a:t>Unsupervised ML can help us interpret</a:t>
            </a:r>
            <a:endParaRPr sz="3200" spc="-5" dirty="0"/>
          </a:p>
        </p:txBody>
      </p:sp>
      <p:sp>
        <p:nvSpPr>
          <p:cNvPr id="4" name="object 4"/>
          <p:cNvSpPr txBox="1"/>
          <p:nvPr/>
        </p:nvSpPr>
        <p:spPr>
          <a:xfrm>
            <a:off x="535938" y="1351911"/>
            <a:ext cx="8229600" cy="4834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Clustering</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532AE80A-8467-2346-F61C-E8F3E9ABC2F2}"/>
              </a:ext>
            </a:extLst>
          </p:cNvPr>
          <p:cNvSpPr txBox="1"/>
          <p:nvPr/>
        </p:nvSpPr>
        <p:spPr>
          <a:xfrm>
            <a:off x="2743200" y="2113878"/>
            <a:ext cx="2581028" cy="369332"/>
          </a:xfrm>
          <a:prstGeom prst="rect">
            <a:avLst/>
          </a:prstGeom>
          <a:noFill/>
        </p:spPr>
        <p:txBody>
          <a:bodyPr wrap="none" rtlCol="0">
            <a:spAutoFit/>
          </a:bodyPr>
          <a:lstStyle/>
          <a:p>
            <a:r>
              <a:rPr lang="en-US" dirty="0"/>
              <a:t>Quick example from UW?</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USML does not need labels</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Unsupervised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924750" y="1835088"/>
            <a:ext cx="1294499"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447407" y="2151871"/>
            <a:ext cx="5878551"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graphicFrame>
        <p:nvGraphicFramePr>
          <p:cNvPr id="27" name="object 27"/>
          <p:cNvGraphicFramePr>
            <a:graphicFrameLocks noGrp="1"/>
          </p:cNvGraphicFramePr>
          <p:nvPr>
            <p:extLst>
              <p:ext uri="{D42A27DB-BD31-4B8C-83A1-F6EECF244321}">
                <p14:modId xmlns:p14="http://schemas.microsoft.com/office/powerpoint/2010/main" val="2820660898"/>
              </p:ext>
            </p:extLst>
          </p:nvPr>
        </p:nvGraphicFramePr>
        <p:xfrm>
          <a:off x="193638" y="2595835"/>
          <a:ext cx="7275765" cy="355600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bl>
          </a:graphicData>
        </a:graphic>
      </p:graphicFrame>
      <p:graphicFrame>
        <p:nvGraphicFramePr>
          <p:cNvPr id="2" name="Table 1">
            <a:extLst>
              <a:ext uri="{FF2B5EF4-FFF2-40B4-BE49-F238E27FC236}">
                <a16:creationId xmlns:a16="http://schemas.microsoft.com/office/drawing/2014/main" id="{FA9B4FC3-D62C-9FDB-151D-AB203E49E37F}"/>
              </a:ext>
            </a:extLst>
          </p:cNvPr>
          <p:cNvGraphicFramePr>
            <a:graphicFrameLocks noGrp="1"/>
          </p:cNvGraphicFramePr>
          <p:nvPr>
            <p:extLst>
              <p:ext uri="{D42A27DB-BD31-4B8C-83A1-F6EECF244321}">
                <p14:modId xmlns:p14="http://schemas.microsoft.com/office/powerpoint/2010/main" val="1465647531"/>
              </p:ext>
            </p:extLst>
          </p:nvPr>
        </p:nvGraphicFramePr>
        <p:xfrm>
          <a:off x="7786145" y="2595835"/>
          <a:ext cx="1212627" cy="3547110"/>
        </p:xfrm>
        <a:graphic>
          <a:graphicData uri="http://schemas.openxmlformats.org/drawingml/2006/table">
            <a:tbl>
              <a:tblPr firstRow="1" bandRow="1">
                <a:tableStyleId>{2D5ABB26-0587-4C30-8999-92F81FD0307C}</a:tableStyleId>
              </a:tblPr>
              <a:tblGrid>
                <a:gridCol w="1212627">
                  <a:extLst>
                    <a:ext uri="{9D8B030D-6E8A-4147-A177-3AD203B41FA5}">
                      <a16:colId xmlns:a16="http://schemas.microsoft.com/office/drawing/2014/main" val="3646136157"/>
                    </a:ext>
                  </a:extLst>
                </a:gridCol>
              </a:tblGrid>
              <a:tr h="0">
                <a:tc>
                  <a:txBody>
                    <a:bodyPr/>
                    <a:lstStyle/>
                    <a:p>
                      <a:pPr algn="ctr">
                        <a:lnSpc>
                          <a:spcPct val="100000"/>
                        </a:lnSpc>
                        <a:spcBef>
                          <a:spcPts val="5"/>
                        </a:spcBef>
                      </a:pPr>
                      <a:endParaRPr lang="en-US"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lang="en-US" sz="1800" b="1" spc="-15" dirty="0">
                          <a:latin typeface="Lato" panose="020F0502020204030203" pitchFamily="34" charset="0"/>
                          <a:ea typeface="Lato" panose="020F0502020204030203" pitchFamily="34" charset="0"/>
                          <a:cs typeface="Lato" panose="020F0502020204030203" pitchFamily="34" charset="0"/>
                        </a:rPr>
                        <a:t>Mapping</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17742502"/>
                  </a:ext>
                </a:extLst>
              </a:tr>
              <a:tr h="321945">
                <a:tc>
                  <a:txBody>
                    <a:bodyPr/>
                    <a:lstStyle/>
                    <a:p>
                      <a:pPr algn="ctr">
                        <a:lnSpc>
                          <a:spcPts val="2145"/>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22725603"/>
                  </a:ext>
                </a:extLst>
              </a:tr>
              <a:tr h="335280">
                <a:tc>
                  <a:txBody>
                    <a:bodyPr/>
                    <a:lstStyle/>
                    <a:p>
                      <a:pPr algn="ctr">
                        <a:lnSpc>
                          <a:spcPct val="100000"/>
                        </a:lnSpc>
                        <a:spcBef>
                          <a:spcPts val="305"/>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81605411"/>
                  </a:ext>
                </a:extLst>
              </a:tr>
              <a:tr h="313690">
                <a:tc>
                  <a:txBody>
                    <a:bodyPr/>
                    <a:lstStyle/>
                    <a:p>
                      <a:pPr algn="ctr">
                        <a:lnSpc>
                          <a:spcPct val="100000"/>
                        </a:lnSpc>
                        <a:spcBef>
                          <a:spcPts val="21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6692551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06588027"/>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8170799"/>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0049909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06049832"/>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7438878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90319915"/>
                  </a:ext>
                </a:extLst>
              </a:tr>
            </a:tbl>
          </a:graphicData>
        </a:graphic>
      </p:graphicFrame>
      <p:sp>
        <p:nvSpPr>
          <p:cNvPr id="6" name="Right Arrow 5">
            <a:extLst>
              <a:ext uri="{FF2B5EF4-FFF2-40B4-BE49-F238E27FC236}">
                <a16:creationId xmlns:a16="http://schemas.microsoft.com/office/drawing/2014/main" id="{0BB5B74B-8FCA-864E-67E1-EC5C97C41F0C}"/>
              </a:ext>
            </a:extLst>
          </p:cNvPr>
          <p:cNvSpPr/>
          <p:nvPr/>
        </p:nvSpPr>
        <p:spPr>
          <a:xfrm>
            <a:off x="7490310" y="2595835"/>
            <a:ext cx="295835" cy="3547110"/>
          </a:xfrm>
          <a:prstGeom prst="rightArrow">
            <a:avLst>
              <a:gd name="adj1" fmla="val 100000"/>
              <a:gd name="adj2" fmla="val 100000"/>
            </a:avLst>
          </a:prstGeom>
          <a:gradFill>
            <a:gsLst>
              <a:gs pos="0">
                <a:schemeClr val="bg1">
                  <a:lumMod val="85000"/>
                </a:schemeClr>
              </a:gs>
              <a:gs pos="100000">
                <a:schemeClr val="bg1">
                  <a:lumMod val="65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6919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t>Dataset 1: HCEPDB</a:t>
            </a:r>
          </a:p>
        </p:txBody>
      </p:sp>
      <p:sp>
        <p:nvSpPr>
          <p:cNvPr id="4" name="TextBox 3">
            <a:extLst>
              <a:ext uri="{FF2B5EF4-FFF2-40B4-BE49-F238E27FC236}">
                <a16:creationId xmlns:a16="http://schemas.microsoft.com/office/drawing/2014/main" id="{36B87334-4F71-54C1-EC93-E1361AF8A851}"/>
              </a:ext>
            </a:extLst>
          </p:cNvPr>
          <p:cNvSpPr txBox="1"/>
          <p:nvPr/>
        </p:nvSpPr>
        <p:spPr>
          <a:xfrm>
            <a:off x="1548640" y="1360843"/>
            <a:ext cx="6046720" cy="369332"/>
          </a:xfrm>
          <a:prstGeom prst="rect">
            <a:avLst/>
          </a:prstGeom>
          <a:noFill/>
        </p:spPr>
        <p:txBody>
          <a:bodyPr wrap="none" rtlCol="0">
            <a:spAutoFit/>
          </a:bodyPr>
          <a:lstStyle/>
          <a:p>
            <a:r>
              <a:rPr lang="en-US" b="1" dirty="0"/>
              <a:t>Source</a:t>
            </a:r>
            <a:r>
              <a:rPr lang="en-US" dirty="0"/>
              <a:t>: Harvard Clean Energy Project – DOI 10.1021/jz200866s</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4735456" cy="1283552"/>
            <a:chOff x="1869222" y="1586950"/>
            <a:chExt cx="5442211" cy="1345043"/>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t>Data Description</a:t>
            </a:r>
          </a:p>
          <a:p>
            <a:pPr marL="285750" indent="-285750">
              <a:buFont typeface="Arial" panose="020B0604020202020204" pitchFamily="34" charset="0"/>
              <a:buChar char="•"/>
            </a:pPr>
            <a:r>
              <a:rPr lang="en-US" b="1" dirty="0"/>
              <a:t>2.3mil photovoltaic materials</a:t>
            </a:r>
          </a:p>
          <a:p>
            <a:pPr marL="285750" indent="-285750">
              <a:buFont typeface="Arial" panose="020B0604020202020204" pitchFamily="34" charset="0"/>
              <a:buChar char="•"/>
            </a:pPr>
            <a:r>
              <a:rPr lang="en-US" dirty="0"/>
              <a:t>Each has a </a:t>
            </a:r>
            <a:r>
              <a:rPr lang="en-US" b="1" dirty="0"/>
              <a:t>chemical identity</a:t>
            </a:r>
          </a:p>
          <a:p>
            <a:pPr marL="285750" indent="-285750">
              <a:buFont typeface="Arial" panose="020B0604020202020204" pitchFamily="34" charset="0"/>
              <a:buChar char="•"/>
            </a:pPr>
            <a:r>
              <a:rPr lang="en-US" dirty="0"/>
              <a:t>Experimental </a:t>
            </a:r>
            <a:r>
              <a:rPr lang="en-US" b="1" dirty="0"/>
              <a:t>measurements</a:t>
            </a:r>
            <a:r>
              <a:rPr lang="en-US" dirty="0"/>
              <a:t>:</a:t>
            </a:r>
          </a:p>
          <a:p>
            <a:pPr marL="742950" lvl="1" indent="-285750">
              <a:buFont typeface="Arial" panose="020B0604020202020204" pitchFamily="34" charset="0"/>
              <a:buChar char="•"/>
            </a:pPr>
            <a:r>
              <a:rPr lang="en-US" dirty="0"/>
              <a:t>Open circuit voltage</a:t>
            </a:r>
          </a:p>
          <a:p>
            <a:pPr marL="742950" lvl="1" indent="-285750">
              <a:buFont typeface="Arial" panose="020B0604020202020204" pitchFamily="34" charset="0"/>
              <a:buChar char="•"/>
            </a:pPr>
            <a:r>
              <a:rPr lang="en-US" dirty="0"/>
              <a:t>Energy gap</a:t>
            </a:r>
          </a:p>
          <a:p>
            <a:pPr marL="742950" lvl="1" indent="-285750">
              <a:buFont typeface="Arial" panose="020B0604020202020204" pitchFamily="34" charset="0"/>
              <a:buChar char="•"/>
            </a:pPr>
            <a:r>
              <a:rPr lang="en-US" dirty="0"/>
              <a:t>Etc.</a:t>
            </a:r>
          </a:p>
          <a:p>
            <a:pPr marL="285750" indent="-285750">
              <a:buFont typeface="Arial" panose="020B0604020202020204" pitchFamily="34" charset="0"/>
              <a:buChar char="•"/>
            </a:pPr>
            <a:r>
              <a:rPr lang="en-US" dirty="0"/>
              <a:t>Synthesizing them is </a:t>
            </a:r>
            <a:r>
              <a:rPr lang="en-US" b="1" dirty="0"/>
              <a:t>expensive</a:t>
            </a:r>
            <a:endParaRPr lang="en-US" dirty="0"/>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rPr>
              <a:t>Interesting tasks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predict</a:t>
            </a:r>
            <a:r>
              <a:rPr lang="en-US" dirty="0">
                <a:solidFill>
                  <a:schemeClr val="tx1"/>
                </a:solidFill>
              </a:rPr>
              <a:t> solar cell capability without having to synthesize a new material?</a:t>
            </a:r>
          </a:p>
          <a:p>
            <a:pPr marL="285750" indent="-285750">
              <a:buFont typeface="Arial" panose="020B0604020202020204" pitchFamily="34" charset="0"/>
              <a:buChar char="•"/>
            </a:pPr>
            <a:r>
              <a:rPr lang="en-US" dirty="0">
                <a:solidFill>
                  <a:schemeClr val="tx1"/>
                </a:solidFill>
              </a:rPr>
              <a:t>How do the measurements taken </a:t>
            </a:r>
            <a:r>
              <a:rPr lang="en-US" b="1" dirty="0">
                <a:solidFill>
                  <a:schemeClr val="tx1"/>
                </a:solidFill>
              </a:rPr>
              <a:t>correlate </a:t>
            </a:r>
            <a:r>
              <a:rPr lang="en-US" dirty="0">
                <a:solidFill>
                  <a:schemeClr val="tx1"/>
                </a:solidFill>
              </a:rPr>
              <a:t>to each other</a:t>
            </a:r>
          </a:p>
          <a:p>
            <a:pPr marL="285750" indent="-285750">
              <a:buFont typeface="Arial" panose="020B0604020202020204" pitchFamily="34" charset="0"/>
              <a:buChar char="•"/>
            </a:pPr>
            <a:r>
              <a:rPr lang="en-US" dirty="0">
                <a:solidFill>
                  <a:schemeClr val="tx1"/>
                </a:solidFill>
              </a:rPr>
              <a:t>Are there types of materials we should </a:t>
            </a:r>
            <a:r>
              <a:rPr lang="en-US" b="1" dirty="0">
                <a:solidFill>
                  <a:schemeClr val="tx1"/>
                </a:solidFill>
              </a:rPr>
              <a:t>explore</a:t>
            </a:r>
            <a:r>
              <a:rPr lang="en-US" dirty="0">
                <a:solidFill>
                  <a:schemeClr val="tx1"/>
                </a:solidFill>
              </a:rPr>
              <a:t>?</a:t>
            </a:r>
          </a:p>
        </p:txBody>
      </p:sp>
      <p:pic>
        <p:nvPicPr>
          <p:cNvPr id="1026" name="Picture 2" descr="Organic Solar Cells and Modules - Fraunhofer ISE">
            <a:extLst>
              <a:ext uri="{FF2B5EF4-FFF2-40B4-BE49-F238E27FC236}">
                <a16:creationId xmlns:a16="http://schemas.microsoft.com/office/drawing/2014/main" id="{61D35C24-E899-8527-D5E8-0FB8EC7296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230" y="2158464"/>
            <a:ext cx="1734834" cy="10505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1BE0CB0-9082-F40B-AC75-7DD7F8060F0B}"/>
              </a:ext>
            </a:extLst>
          </p:cNvPr>
          <p:cNvSpPr txBox="1"/>
          <p:nvPr/>
        </p:nvSpPr>
        <p:spPr>
          <a:xfrm>
            <a:off x="108181" y="6601308"/>
            <a:ext cx="8927637" cy="276999"/>
          </a:xfrm>
          <a:prstGeom prst="rect">
            <a:avLst/>
          </a:prstGeom>
          <a:noFill/>
        </p:spPr>
        <p:txBody>
          <a:bodyPr wrap="none" rtlCol="0">
            <a:spAutoFit/>
          </a:bodyPr>
          <a:lstStyle/>
          <a:p>
            <a:r>
              <a:rPr lang="en-US" sz="1200" dirty="0"/>
              <a:t>https://</a:t>
            </a:r>
            <a:r>
              <a:rPr lang="en-US" sz="1200" dirty="0" err="1"/>
              <a:t>www.ise.fraunhofer.de</a:t>
            </a:r>
            <a:r>
              <a:rPr lang="en-US" sz="1200" dirty="0"/>
              <a:t>/</a:t>
            </a:r>
            <a:r>
              <a:rPr lang="en-US" sz="1200" dirty="0" err="1"/>
              <a:t>en</a:t>
            </a:r>
            <a:r>
              <a:rPr lang="en-US" sz="1200" dirty="0"/>
              <a:t>/business-areas/photovoltaics/perovskite-and-organic-photovoltaics/organic-solar-cells-and-</a:t>
            </a:r>
            <a:r>
              <a:rPr lang="en-US" sz="1200" dirty="0" err="1"/>
              <a:t>modules.html</a:t>
            </a:r>
            <a:endParaRPr lang="en-US" sz="1200" dirty="0"/>
          </a:p>
        </p:txBody>
      </p:sp>
    </p:spTree>
    <p:extLst>
      <p:ext uri="{BB962C8B-B14F-4D97-AF65-F5344CB8AC3E}">
        <p14:creationId xmlns:p14="http://schemas.microsoft.com/office/powerpoint/2010/main" val="147468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t>Dataset 2: High Throughput DES</a:t>
            </a:r>
          </a:p>
        </p:txBody>
      </p:sp>
      <p:sp>
        <p:nvSpPr>
          <p:cNvPr id="4" name="TextBox 3">
            <a:extLst>
              <a:ext uri="{FF2B5EF4-FFF2-40B4-BE49-F238E27FC236}">
                <a16:creationId xmlns:a16="http://schemas.microsoft.com/office/drawing/2014/main" id="{36B87334-4F71-54C1-EC93-E1361AF8A851}"/>
              </a:ext>
            </a:extLst>
          </p:cNvPr>
          <p:cNvSpPr txBox="1"/>
          <p:nvPr/>
        </p:nvSpPr>
        <p:spPr>
          <a:xfrm>
            <a:off x="1482873" y="1391289"/>
            <a:ext cx="6433428" cy="369332"/>
          </a:xfrm>
          <a:prstGeom prst="rect">
            <a:avLst/>
          </a:prstGeom>
          <a:noFill/>
        </p:spPr>
        <p:txBody>
          <a:bodyPr wrap="none" rtlCol="0">
            <a:spAutoFit/>
          </a:bodyPr>
          <a:lstStyle/>
          <a:p>
            <a:r>
              <a:rPr lang="en-US" b="1" dirty="0"/>
              <a:t>Source</a:t>
            </a:r>
            <a:r>
              <a:rPr lang="en-US" dirty="0"/>
              <a:t>: Pozzo Lab (</a:t>
            </a:r>
            <a:r>
              <a:rPr lang="en-US" dirty="0" err="1"/>
              <a:t>Politi</a:t>
            </a:r>
            <a:r>
              <a:rPr lang="en-US" dirty="0"/>
              <a:t>), UW </a:t>
            </a:r>
            <a:r>
              <a:rPr lang="en-US" dirty="0" err="1"/>
              <a:t>ChemE</a:t>
            </a:r>
            <a:r>
              <a:rPr lang="en-US" dirty="0"/>
              <a:t> - DOI </a:t>
            </a:r>
            <a:r>
              <a:rPr lang="en-US" b="0" i="0" dirty="0">
                <a:effectLst/>
                <a:latin typeface="Source Sans Pro" panose="020B0503030403020204" pitchFamily="34" charset="0"/>
              </a:rPr>
              <a:t>10.1039/D2ME00050D</a:t>
            </a:r>
            <a:r>
              <a:rPr lang="en-US" dirty="0"/>
              <a:t> </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4735456" cy="1283552"/>
            <a:chOff x="1869222" y="1586950"/>
            <a:chExt cx="5442211" cy="1345043"/>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t>Data Description</a:t>
            </a:r>
          </a:p>
          <a:p>
            <a:pPr marL="285750" indent="-285750">
              <a:buFont typeface="Arial" panose="020B0604020202020204" pitchFamily="34" charset="0"/>
              <a:buChar char="•"/>
            </a:pPr>
            <a:r>
              <a:rPr lang="en-US" dirty="0"/>
              <a:t>Data for </a:t>
            </a:r>
            <a:r>
              <a:rPr lang="en-US" b="1" dirty="0"/>
              <a:t>mixtures</a:t>
            </a:r>
            <a:r>
              <a:rPr lang="en-US" dirty="0"/>
              <a:t> of 5 quaternary ammonium salts and 10 hydrogen bond donors</a:t>
            </a:r>
          </a:p>
          <a:p>
            <a:pPr marL="285750" indent="-285750">
              <a:buFont typeface="Arial" panose="020B0604020202020204" pitchFamily="34" charset="0"/>
              <a:buChar char="•"/>
            </a:pPr>
            <a:r>
              <a:rPr lang="en-US" dirty="0"/>
              <a:t>Experimental </a:t>
            </a:r>
            <a:r>
              <a:rPr lang="en-US" b="1" dirty="0"/>
              <a:t>measurements</a:t>
            </a:r>
            <a:r>
              <a:rPr lang="en-US" dirty="0"/>
              <a:t> for each:</a:t>
            </a:r>
          </a:p>
          <a:p>
            <a:pPr marL="742950" lvl="1" indent="-285750">
              <a:buFont typeface="Arial" panose="020B0604020202020204" pitchFamily="34" charset="0"/>
              <a:buChar char="•"/>
            </a:pPr>
            <a:r>
              <a:rPr lang="en-US" dirty="0"/>
              <a:t>Liquid at room temp</a:t>
            </a:r>
          </a:p>
          <a:p>
            <a:pPr marL="742950" lvl="1" indent="-285750">
              <a:buFont typeface="Arial" panose="020B0604020202020204" pitchFamily="34" charset="0"/>
              <a:buChar char="•"/>
            </a:pPr>
            <a:r>
              <a:rPr lang="en-US" dirty="0"/>
              <a:t>Electrolytes potentials</a:t>
            </a:r>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rPr>
              <a:t>Interesting tasks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interpolate</a:t>
            </a:r>
            <a:r>
              <a:rPr lang="en-US" dirty="0">
                <a:solidFill>
                  <a:schemeClr val="tx1"/>
                </a:solidFill>
              </a:rPr>
              <a:t> the concentration a mixture will be solid?</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predict </a:t>
            </a:r>
            <a:r>
              <a:rPr lang="en-US" dirty="0">
                <a:solidFill>
                  <a:schemeClr val="tx1"/>
                </a:solidFill>
              </a:rPr>
              <a:t>electrolyte potentials for new mixtures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suggest</a:t>
            </a:r>
            <a:r>
              <a:rPr lang="en-US" dirty="0">
                <a:solidFill>
                  <a:schemeClr val="tx1"/>
                </a:solidFill>
              </a:rPr>
              <a:t> new mixtures to try to learn more?</a:t>
            </a:r>
          </a:p>
        </p:txBody>
      </p:sp>
      <p:pic>
        <p:nvPicPr>
          <p:cNvPr id="3078" name="Picture 6">
            <a:extLst>
              <a:ext uri="{FF2B5EF4-FFF2-40B4-BE49-F238E27FC236}">
                <a16:creationId xmlns:a16="http://schemas.microsoft.com/office/drawing/2014/main" id="{0B60407E-E59A-B18F-3E9B-69E2DFBFA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77" y="1800962"/>
            <a:ext cx="2180452" cy="174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52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t>Dataset 3: Drug </a:t>
            </a:r>
            <a:r>
              <a:rPr lang="en-US" dirty="0" err="1"/>
              <a:t>Traj</a:t>
            </a:r>
            <a:r>
              <a:rPr lang="en-US" dirty="0"/>
              <a:t>. In Brains</a:t>
            </a:r>
          </a:p>
        </p:txBody>
      </p:sp>
      <p:sp>
        <p:nvSpPr>
          <p:cNvPr id="4" name="TextBox 3">
            <a:extLst>
              <a:ext uri="{FF2B5EF4-FFF2-40B4-BE49-F238E27FC236}">
                <a16:creationId xmlns:a16="http://schemas.microsoft.com/office/drawing/2014/main" id="{36B87334-4F71-54C1-EC93-E1361AF8A851}"/>
              </a:ext>
            </a:extLst>
          </p:cNvPr>
          <p:cNvSpPr txBox="1"/>
          <p:nvPr/>
        </p:nvSpPr>
        <p:spPr>
          <a:xfrm>
            <a:off x="1482873" y="1391289"/>
            <a:ext cx="893130" cy="369332"/>
          </a:xfrm>
          <a:prstGeom prst="rect">
            <a:avLst/>
          </a:prstGeom>
          <a:noFill/>
        </p:spPr>
        <p:txBody>
          <a:bodyPr wrap="none" rtlCol="0">
            <a:spAutoFit/>
          </a:bodyPr>
          <a:lstStyle/>
          <a:p>
            <a:r>
              <a:rPr lang="en-US" b="1" dirty="0"/>
              <a:t>Source</a:t>
            </a:r>
            <a:r>
              <a:rPr lang="en-US" dirty="0"/>
              <a:t>:</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4735456" cy="1283552"/>
            <a:chOff x="1869222" y="1586950"/>
            <a:chExt cx="5442211" cy="1345043"/>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spTree>
    <p:extLst>
      <p:ext uri="{BB962C8B-B14F-4D97-AF65-F5344CB8AC3E}">
        <p14:creationId xmlns:p14="http://schemas.microsoft.com/office/powerpoint/2010/main" val="3678542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55182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b="1" dirty="0">
                <a:latin typeface="Lato" panose="020F0502020204030203" pitchFamily="34" charset="77"/>
              </a:rPr>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227329" indent="-457200">
              <a:lnSpc>
                <a:spcPts val="2500"/>
              </a:lnSpc>
              <a:spcBef>
                <a:spcPts val="610"/>
              </a:spcBef>
              <a:tabLst>
                <a:tab pos="755650" algn="l"/>
              </a:tabLst>
            </a:pPr>
            <a:r>
              <a:rPr lang="en-US" sz="2200" spc="-10" dirty="0"/>
              <a:t>Appoint </a:t>
            </a:r>
            <a:r>
              <a:rPr lang="en-US" sz="2200" dirty="0"/>
              <a:t>1 </a:t>
            </a:r>
            <a:r>
              <a:rPr lang="en-US" sz="2200" spc="-15" dirty="0"/>
              <a:t>facilitator </a:t>
            </a:r>
            <a:r>
              <a:rPr lang="en-US" sz="2200" spc="-10" dirty="0"/>
              <a:t>(soonest </a:t>
            </a:r>
            <a:r>
              <a:rPr lang="en-US" sz="2200" spc="-30" dirty="0"/>
              <a:t>birthday, </a:t>
            </a:r>
            <a:r>
              <a:rPr lang="en-US" sz="2200" dirty="0"/>
              <a:t>e.g. </a:t>
            </a:r>
            <a:r>
              <a:rPr lang="en-US" sz="2200" spc="-15" dirty="0"/>
              <a:t>today) </a:t>
            </a:r>
            <a:r>
              <a:rPr lang="en-US" sz="2200" spc="-5" dirty="0"/>
              <a:t>and </a:t>
            </a:r>
            <a:r>
              <a:rPr lang="en-US" sz="2200" dirty="0"/>
              <a:t>1  </a:t>
            </a:r>
            <a:r>
              <a:rPr lang="en-US" sz="2200" spc="-5" dirty="0"/>
              <a:t>scribe </a:t>
            </a:r>
            <a:r>
              <a:rPr lang="en-US" sz="2200" spc="-15" dirty="0"/>
              <a:t>(farthest </a:t>
            </a:r>
            <a:r>
              <a:rPr lang="en-US" sz="2200" spc="-30" dirty="0"/>
              <a:t>birthday, </a:t>
            </a:r>
            <a:r>
              <a:rPr lang="en-US" sz="2200" dirty="0"/>
              <a:t>e.g.,</a:t>
            </a:r>
            <a:r>
              <a:rPr lang="en-US" sz="2200" spc="35" dirty="0"/>
              <a:t> </a:t>
            </a:r>
            <a:r>
              <a:rPr lang="en-US" sz="2200" spc="-20" dirty="0"/>
              <a:t>yesterday)</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each </a:t>
            </a:r>
            <a:r>
              <a:rPr lang="en-US" sz="2200" spc="-10" dirty="0"/>
              <a:t>person </a:t>
            </a:r>
            <a:r>
              <a:rPr lang="en-US" sz="2200" spc="-15" dirty="0"/>
              <a:t>answers </a:t>
            </a:r>
            <a:r>
              <a:rPr lang="en-US" sz="2200" spc="-5" dirty="0"/>
              <a:t>each </a:t>
            </a:r>
            <a:r>
              <a:rPr lang="en-US" sz="2200" spc="-10" dirty="0"/>
              <a:t>of the following questions,  </a:t>
            </a:r>
            <a:r>
              <a:rPr lang="en-US" sz="2200" spc="-5" dirty="0"/>
              <a:t>then </a:t>
            </a:r>
            <a:r>
              <a:rPr lang="en-US" sz="2200" spc="-10" dirty="0"/>
              <a:t>move </a:t>
            </a:r>
            <a:r>
              <a:rPr lang="en-US" sz="2200" spc="-15" dirty="0"/>
              <a:t>onto next </a:t>
            </a:r>
            <a:r>
              <a:rPr lang="en-US" sz="2200" spc="-10" dirty="0"/>
              <a:t>question.</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0537-215E-524B-BE02-926FF67C1A8E}"/>
              </a:ext>
            </a:extLst>
          </p:cNvPr>
          <p:cNvSpPr>
            <a:spLocks noGrp="1"/>
          </p:cNvSpPr>
          <p:nvPr>
            <p:ph type="title"/>
          </p:nvPr>
        </p:nvSpPr>
        <p:spPr/>
        <p:txBody>
          <a:bodyPr/>
          <a:lstStyle/>
          <a:p>
            <a:r>
              <a:rPr lang="en-US" dirty="0"/>
              <a:t>Panopto recordings</a:t>
            </a:r>
          </a:p>
        </p:txBody>
      </p:sp>
      <p:sp>
        <p:nvSpPr>
          <p:cNvPr id="3" name="Content Placeholder 2">
            <a:extLst>
              <a:ext uri="{FF2B5EF4-FFF2-40B4-BE49-F238E27FC236}">
                <a16:creationId xmlns:a16="http://schemas.microsoft.com/office/drawing/2014/main" id="{644FDB8D-64B9-6141-AF25-AF15F6538C9D}"/>
              </a:ext>
            </a:extLst>
          </p:cNvPr>
          <p:cNvSpPr>
            <a:spLocks noGrp="1"/>
          </p:cNvSpPr>
          <p:nvPr>
            <p:ph idx="1"/>
          </p:nvPr>
        </p:nvSpPr>
        <p:spPr/>
        <p:txBody>
          <a:bodyPr/>
          <a:lstStyle/>
          <a:p>
            <a:r>
              <a:rPr lang="en-US" dirty="0"/>
              <a:t>We will record all lectures using Panopto – these will include the speaker’s screen and audio.</a:t>
            </a:r>
          </a:p>
          <a:p>
            <a:endParaRPr lang="en-US" dirty="0"/>
          </a:p>
          <a:p>
            <a:r>
              <a:rPr lang="en-US" dirty="0"/>
              <a:t>For virtual lectures (first week), your names / chats and videos are not recorded – even when your videos are turned on!</a:t>
            </a:r>
          </a:p>
          <a:p>
            <a:endParaRPr lang="en-US" dirty="0"/>
          </a:p>
        </p:txBody>
      </p:sp>
    </p:spTree>
    <p:extLst>
      <p:ext uri="{BB962C8B-B14F-4D97-AF65-F5344CB8AC3E}">
        <p14:creationId xmlns:p14="http://schemas.microsoft.com/office/powerpoint/2010/main" val="12460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123B-521D-DA44-BFE8-8683018842A0}"/>
              </a:ext>
            </a:extLst>
          </p:cNvPr>
          <p:cNvSpPr>
            <a:spLocks noGrp="1"/>
          </p:cNvSpPr>
          <p:nvPr>
            <p:ph type="title"/>
          </p:nvPr>
        </p:nvSpPr>
        <p:spPr/>
        <p:txBody>
          <a:bodyPr/>
          <a:lstStyle/>
          <a:p>
            <a:r>
              <a:rPr lang="en-US" dirty="0"/>
              <a:t>What did you think?</a:t>
            </a:r>
          </a:p>
        </p:txBody>
      </p:sp>
      <p:sp>
        <p:nvSpPr>
          <p:cNvPr id="3" name="Content Placeholder 2">
            <a:extLst>
              <a:ext uri="{FF2B5EF4-FFF2-40B4-BE49-F238E27FC236}">
                <a16:creationId xmlns:a16="http://schemas.microsoft.com/office/drawing/2014/main" id="{4170B7CC-BFDA-A34D-B48B-3EF4B347F9EE}"/>
              </a:ext>
            </a:extLst>
          </p:cNvPr>
          <p:cNvSpPr>
            <a:spLocks noGrp="1"/>
          </p:cNvSpPr>
          <p:nvPr>
            <p:ph idx="1"/>
          </p:nvPr>
        </p:nvSpPr>
        <p:spPr/>
        <p:txBody>
          <a:bodyPr/>
          <a:lstStyle/>
          <a:p>
            <a:pPr marL="0" indent="0" algn="ctr">
              <a:buNone/>
            </a:pPr>
            <a:r>
              <a:rPr lang="en-US" dirty="0"/>
              <a:t>Facilitator &amp; scribe give us your update!</a:t>
            </a:r>
          </a:p>
        </p:txBody>
      </p:sp>
    </p:spTree>
    <p:extLst>
      <p:ext uri="{BB962C8B-B14F-4D97-AF65-F5344CB8AC3E}">
        <p14:creationId xmlns:p14="http://schemas.microsoft.com/office/powerpoint/2010/main" val="288708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412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85645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5" dirty="0">
                <a:latin typeface="Lato Heavy" panose="020F0502020204030203" pitchFamily="34" charset="0"/>
                <a:ea typeface="Lato Heavy" panose="020F0502020204030203" pitchFamily="34" charset="0"/>
                <a:cs typeface="Lato Heavy" panose="020F0502020204030203" pitchFamily="34" charset="0"/>
              </a:rPr>
              <a:t>Science</a:t>
            </a:r>
            <a:r>
              <a:rPr sz="2400" b="1" spc="5"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Option</a:t>
            </a:r>
            <a:endParaRPr lang="en-US" sz="2400" b="1" spc="-5" dirty="0">
              <a:latin typeface="Lato Heavy" panose="020F0502020204030203" pitchFamily="34" charset="0"/>
              <a:ea typeface="Lato Heavy" panose="020F0502020204030203" pitchFamily="34" charset="0"/>
              <a:cs typeface="Lato Heavy" panose="020F0502020204030203" pitchFamily="34" charset="0"/>
            </a:endParaRPr>
          </a:p>
          <a:p>
            <a:pPr marL="12700">
              <a:lnSpc>
                <a:spcPct val="100000"/>
              </a:lnSpc>
              <a:spcBef>
                <a:spcPts val="890"/>
              </a:spcBef>
              <a:tabLst>
                <a:tab pos="354965" algn="l"/>
                <a:tab pos="355600" algn="l"/>
              </a:tabLst>
            </a:pPr>
            <a:endParaRPr sz="12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Intensive Research </a:t>
            </a:r>
            <a:r>
              <a:rPr sz="2400" spc="-5" dirty="0">
                <a:latin typeface="Lato" panose="020F0502020204030203" pitchFamily="34" charset="0"/>
                <a:ea typeface="Lato" panose="020F0502020204030203" pitchFamily="34" charset="0"/>
                <a:cs typeface="Lato" panose="020F0502020204030203" pitchFamily="34" charset="0"/>
              </a:rPr>
              <a:t>Enabling </a:t>
            </a:r>
            <a:r>
              <a:rPr sz="2400" spc="-10" dirty="0">
                <a:latin typeface="Lato" panose="020F0502020204030203" pitchFamily="34" charset="0"/>
                <a:ea typeface="Lato" panose="020F0502020204030203" pitchFamily="34" charset="0"/>
                <a:cs typeface="Lato" panose="020F0502020204030203" pitchFamily="34" charset="0"/>
              </a:rPr>
              <a:t>Clean </a:t>
            </a:r>
            <a:r>
              <a:rPr sz="2400" spc="-65" dirty="0">
                <a:latin typeface="Lato" panose="020F0502020204030203" pitchFamily="34" charset="0"/>
                <a:ea typeface="Lato" panose="020F0502020204030203" pitchFamily="34" charset="0"/>
                <a:cs typeface="Lato" panose="020F0502020204030203" pitchFamily="34" charset="0"/>
              </a:rPr>
              <a:t>Tech</a:t>
            </a:r>
            <a:r>
              <a:rPr sz="2400" spc="1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(DIRECT)</a:t>
            </a:r>
            <a:endParaRPr lang="en-US" sz="2400" spc="-10"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r>
              <a:rPr lang="en-US"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Methods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Clean </a:t>
            </a:r>
            <a:r>
              <a:rPr sz="2400" spc="-10" dirty="0">
                <a:latin typeface="Lato" panose="020F0502020204030203" pitchFamily="34" charset="0"/>
                <a:ea typeface="Lato" panose="020F0502020204030203" pitchFamily="34" charset="0"/>
                <a:cs typeface="Lato" panose="020F0502020204030203" pitchFamily="34" charset="0"/>
              </a:rPr>
              <a:t>Energy</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Research</a:t>
            </a:r>
            <a:endParaRPr lang="en-US" sz="2400" spc="-1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Software </a:t>
            </a:r>
            <a:r>
              <a:rPr sz="2400" spc="-5" dirty="0">
                <a:latin typeface="Lato" panose="020F0502020204030203" pitchFamily="34" charset="0"/>
                <a:ea typeface="Lato" panose="020F0502020204030203" pitchFamily="34" charset="0"/>
                <a:cs typeface="Lato" panose="020F0502020204030203" pitchFamily="34" charset="0"/>
              </a:rPr>
              <a:t>Engineering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2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Scientists</a:t>
            </a:r>
            <a:endParaRPr lang="en-US" sz="2400" spc="-5"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6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Capstone Project </a:t>
            </a:r>
            <a:r>
              <a:rPr sz="2400" dirty="0">
                <a:latin typeface="Lato" panose="020F0502020204030203" pitchFamily="34" charset="0"/>
                <a:ea typeface="Lato" panose="020F0502020204030203" pitchFamily="34" charset="0"/>
                <a:cs typeface="Lato" panose="020F0502020204030203" pitchFamily="34" charset="0"/>
              </a:rPr>
              <a:t>in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1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Science</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10" dirty="0">
                <a:latin typeface="Lato Heavy" panose="020F0502020204030203" pitchFamily="34" charset="0"/>
                <a:ea typeface="Lato Heavy" panose="020F0502020204030203" pitchFamily="34" charset="0"/>
                <a:cs typeface="Lato Heavy" panose="020F0502020204030203" pitchFamily="34" charset="0"/>
              </a:rPr>
              <a:t>Scientist Office</a:t>
            </a:r>
            <a:r>
              <a:rPr sz="2400" b="1" spc="15" dirty="0">
                <a:latin typeface="Lato Heavy" panose="020F0502020204030203" pitchFamily="34" charset="0"/>
                <a:ea typeface="Lato Heavy" panose="020F0502020204030203" pitchFamily="34" charset="0"/>
                <a:cs typeface="Lato Heavy" panose="020F0502020204030203" pitchFamily="34" charset="0"/>
              </a:rPr>
              <a:t> </a:t>
            </a:r>
            <a:r>
              <a:rPr sz="2400" b="1" spc="-15" dirty="0">
                <a:latin typeface="Lato Heavy" panose="020F0502020204030203" pitchFamily="34" charset="0"/>
                <a:ea typeface="Lato Heavy" panose="020F0502020204030203" pitchFamily="34" charset="0"/>
                <a:cs typeface="Lato Heavy" panose="020F0502020204030203" pitchFamily="34" charset="0"/>
              </a:rPr>
              <a:t>Hours</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UW runs these concurrently</a:t>
            </a:r>
          </a:p>
        </p:txBody>
      </p:sp>
      <p:graphicFrame>
        <p:nvGraphicFramePr>
          <p:cNvPr id="4" name="Content Placeholder 5">
            <a:extLst>
              <a:ext uri="{FF2B5EF4-FFF2-40B4-BE49-F238E27FC236}">
                <a16:creationId xmlns:a16="http://schemas.microsoft.com/office/drawing/2014/main" id="{E2660AB1-97CA-4F1A-881F-5C89847D5C11}"/>
              </a:ext>
            </a:extLst>
          </p:cNvPr>
          <p:cNvGraphicFramePr>
            <a:graphicFrameLocks/>
          </p:cNvGraphicFramePr>
          <p:nvPr/>
        </p:nvGraphicFramePr>
        <p:xfrm>
          <a:off x="526106" y="5544852"/>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38526336"/>
                  </a:ext>
                </a:extLst>
              </a:tr>
            </a:tbl>
          </a:graphicData>
        </a:graphic>
      </p:graphicFrame>
      <p:sp>
        <p:nvSpPr>
          <p:cNvPr id="5" name="TextBox 4">
            <a:extLst>
              <a:ext uri="{FF2B5EF4-FFF2-40B4-BE49-F238E27FC236}">
                <a16:creationId xmlns:a16="http://schemas.microsoft.com/office/drawing/2014/main" id="{EB5CFCB4-E25F-4EE1-AEFA-62EA7524037F}"/>
              </a:ext>
            </a:extLst>
          </p:cNvPr>
          <p:cNvSpPr txBox="1"/>
          <p:nvPr/>
        </p:nvSpPr>
        <p:spPr>
          <a:xfrm>
            <a:off x="54836" y="5914130"/>
            <a:ext cx="526106" cy="369332"/>
          </a:xfrm>
          <a:prstGeom prst="rect">
            <a:avLst/>
          </a:prstGeom>
          <a:noFill/>
        </p:spPr>
        <p:txBody>
          <a:bodyPr wrap="none" rtlCol="0">
            <a:spAutoFit/>
          </a:bodyPr>
          <a:lstStyle/>
          <a:p>
            <a:r>
              <a:rPr lang="en-US" b="1" dirty="0"/>
              <a:t>AM</a:t>
            </a:r>
          </a:p>
        </p:txBody>
      </p:sp>
      <p:sp>
        <p:nvSpPr>
          <p:cNvPr id="6" name="TextBox 5">
            <a:extLst>
              <a:ext uri="{FF2B5EF4-FFF2-40B4-BE49-F238E27FC236}">
                <a16:creationId xmlns:a16="http://schemas.microsoft.com/office/drawing/2014/main" id="{09394309-84C5-41B1-B6DE-6AA20200151E}"/>
              </a:ext>
            </a:extLst>
          </p:cNvPr>
          <p:cNvSpPr txBox="1"/>
          <p:nvPr/>
        </p:nvSpPr>
        <p:spPr>
          <a:xfrm>
            <a:off x="54836" y="6283408"/>
            <a:ext cx="510076" cy="369332"/>
          </a:xfrm>
          <a:prstGeom prst="rect">
            <a:avLst/>
          </a:prstGeom>
          <a:noFill/>
        </p:spPr>
        <p:txBody>
          <a:bodyPr wrap="none" rtlCol="0">
            <a:spAutoFit/>
          </a:bodyPr>
          <a:lstStyle/>
          <a:p>
            <a:r>
              <a:rPr lang="en-US" b="1" dirty="0"/>
              <a:t>PM</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spTree>
    <p:extLst>
      <p:ext uri="{BB962C8B-B14F-4D97-AF65-F5344CB8AC3E}">
        <p14:creationId xmlns:p14="http://schemas.microsoft.com/office/powerpoint/2010/main" val="37193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We run these concurrently</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graphicFrame>
        <p:nvGraphicFramePr>
          <p:cNvPr id="10" name="Content Placeholder 5">
            <a:extLst>
              <a:ext uri="{FF2B5EF4-FFF2-40B4-BE49-F238E27FC236}">
                <a16:creationId xmlns:a16="http://schemas.microsoft.com/office/drawing/2014/main" id="{4EE99A38-897B-49E9-9A7C-974AC908CAC9}"/>
              </a:ext>
            </a:extLst>
          </p:cNvPr>
          <p:cNvGraphicFramePr>
            <a:graphicFrameLocks/>
          </p:cNvGraphicFramePr>
          <p:nvPr>
            <p:extLst>
              <p:ext uri="{D42A27DB-BD31-4B8C-83A1-F6EECF244321}">
                <p14:modId xmlns:p14="http://schemas.microsoft.com/office/powerpoint/2010/main" val="1616615575"/>
              </p:ext>
            </p:extLst>
          </p:nvPr>
        </p:nvGraphicFramePr>
        <p:xfrm>
          <a:off x="526106" y="5568413"/>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b="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FFC1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FFC10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extLst>
                  <a:ext uri="{0D108BD9-81ED-4DB2-BD59-A6C34878D82A}">
                    <a16:rowId xmlns:a16="http://schemas.microsoft.com/office/drawing/2014/main" val="38526336"/>
                  </a:ext>
                </a:extLst>
              </a:tr>
            </a:tbl>
          </a:graphicData>
        </a:graphic>
      </p:graphicFrame>
      <p:sp>
        <p:nvSpPr>
          <p:cNvPr id="11" name="TextBox 10">
            <a:extLst>
              <a:ext uri="{FF2B5EF4-FFF2-40B4-BE49-F238E27FC236}">
                <a16:creationId xmlns:a16="http://schemas.microsoft.com/office/drawing/2014/main" id="{B621A042-A8EA-4D5E-A5C7-CD972A324E96}"/>
              </a:ext>
            </a:extLst>
          </p:cNvPr>
          <p:cNvSpPr txBox="1"/>
          <p:nvPr/>
        </p:nvSpPr>
        <p:spPr>
          <a:xfrm>
            <a:off x="54836" y="5937691"/>
            <a:ext cx="526106" cy="369332"/>
          </a:xfrm>
          <a:prstGeom prst="rect">
            <a:avLst/>
          </a:prstGeom>
          <a:noFill/>
        </p:spPr>
        <p:txBody>
          <a:bodyPr wrap="none" rtlCol="0">
            <a:spAutoFit/>
          </a:bodyPr>
          <a:lstStyle/>
          <a:p>
            <a:r>
              <a:rPr lang="en-US" b="1" dirty="0"/>
              <a:t>AM</a:t>
            </a:r>
          </a:p>
        </p:txBody>
      </p:sp>
      <p:sp>
        <p:nvSpPr>
          <p:cNvPr id="12" name="TextBox 11">
            <a:extLst>
              <a:ext uri="{FF2B5EF4-FFF2-40B4-BE49-F238E27FC236}">
                <a16:creationId xmlns:a16="http://schemas.microsoft.com/office/drawing/2014/main" id="{BC4573FF-529A-4A63-A0FC-73DB14AB075C}"/>
              </a:ext>
            </a:extLst>
          </p:cNvPr>
          <p:cNvSpPr txBox="1"/>
          <p:nvPr/>
        </p:nvSpPr>
        <p:spPr>
          <a:xfrm>
            <a:off x="54836" y="6306969"/>
            <a:ext cx="510076" cy="369332"/>
          </a:xfrm>
          <a:prstGeom prst="rect">
            <a:avLst/>
          </a:prstGeom>
          <a:noFill/>
        </p:spPr>
        <p:txBody>
          <a:bodyPr wrap="none" rtlCol="0">
            <a:spAutoFit/>
          </a:bodyPr>
          <a:lstStyle/>
          <a:p>
            <a:r>
              <a:rPr lang="en-US" b="1" dirty="0"/>
              <a:t>PM</a:t>
            </a:r>
          </a:p>
        </p:txBody>
      </p:sp>
    </p:spTree>
    <p:extLst>
      <p:ext uri="{BB962C8B-B14F-4D97-AF65-F5344CB8AC3E}">
        <p14:creationId xmlns:p14="http://schemas.microsoft.com/office/powerpoint/2010/main" val="255154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Evan</a:t>
            </a:r>
          </a:p>
        </p:txBody>
      </p:sp>
      <p:sp>
        <p:nvSpPr>
          <p:cNvPr id="6" name="TextBox 5">
            <a:extLst>
              <a:ext uri="{FF2B5EF4-FFF2-40B4-BE49-F238E27FC236}">
                <a16:creationId xmlns:a16="http://schemas.microsoft.com/office/drawing/2014/main" id="{9F8EB6C0-E5DB-0245-87DF-D291E845C7A3}"/>
              </a:ext>
            </a:extLst>
          </p:cNvPr>
          <p:cNvSpPr txBox="1"/>
          <p:nvPr/>
        </p:nvSpPr>
        <p:spPr>
          <a:xfrm>
            <a:off x="213294" y="3928627"/>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3"/>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2917848"/>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663275"/>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sp>
        <p:nvSpPr>
          <p:cNvPr id="7" name="Rectangle 6">
            <a:extLst>
              <a:ext uri="{FF2B5EF4-FFF2-40B4-BE49-F238E27FC236}">
                <a16:creationId xmlns:a16="http://schemas.microsoft.com/office/drawing/2014/main" id="{9FB809E4-8C71-9C40-9F3C-82550325BF4D}"/>
              </a:ext>
            </a:extLst>
          </p:cNvPr>
          <p:cNvSpPr/>
          <p:nvPr/>
        </p:nvSpPr>
        <p:spPr>
          <a:xfrm>
            <a:off x="0" y="6371624"/>
            <a:ext cx="8229600" cy="492443"/>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a:p>
            <a:r>
              <a:rPr lang="en-US" sz="1300" dirty="0">
                <a:latin typeface="Helvetica Neue" panose="02000503000000020004" pitchFamily="2" charset="0"/>
                <a:ea typeface="Helvetica Neue" panose="02000503000000020004" pitchFamily="2" charset="0"/>
                <a:cs typeface="Helvetica Neue" panose="02000503000000020004" pitchFamily="2" charset="0"/>
              </a:rPr>
              <a:t>[2]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Janulaitis</a:t>
            </a:r>
            <a:r>
              <a:rPr lang="en-US" sz="1300" dirty="0">
                <a:latin typeface="Helvetica Neue" panose="02000503000000020004" pitchFamily="2" charset="0"/>
                <a:ea typeface="Helvetica Neue" panose="02000503000000020004" pitchFamily="2" charset="0"/>
                <a:cs typeface="Helvetica Neue" panose="02000503000000020004" pitchFamily="2" charset="0"/>
              </a:rPr>
              <a:t>, N.; </a:t>
            </a:r>
            <a:r>
              <a:rPr lang="en-US" sz="1300" b="1" dirty="0" err="1">
                <a:latin typeface="Helvetica Neue" panose="02000503000000020004" pitchFamily="2" charset="0"/>
                <a:ea typeface="Helvetica Neue" panose="02000503000000020004" pitchFamily="2" charset="0"/>
                <a:cs typeface="Helvetica Neue" panose="02000503000000020004" pitchFamily="2" charset="0"/>
              </a:rPr>
              <a:t>Valleau</a:t>
            </a:r>
            <a:r>
              <a:rPr lang="en-US" sz="1300" b="1" dirty="0">
                <a:latin typeface="Helvetica Neue" panose="02000503000000020004" pitchFamily="2" charset="0"/>
                <a:ea typeface="Helvetica Neue" panose="02000503000000020004" pitchFamily="2" charset="0"/>
                <a:cs typeface="Helvetica Neue" panose="02000503000000020004" pitchFamily="2" charset="0"/>
              </a:rPr>
              <a:t>,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PCCP, </a:t>
            </a:r>
            <a:r>
              <a:rPr lang="en-US" sz="1300" dirty="0">
                <a:latin typeface="Helvetica Neue" panose="02000503000000020004" pitchFamily="2" charset="0"/>
                <a:ea typeface="Helvetica Neue" panose="02000503000000020004" pitchFamily="2" charset="0"/>
                <a:cs typeface="Helvetica Neue" panose="02000503000000020004" pitchFamily="2" charset="0"/>
                <a:hlinkClick r:id="rId3" tooltip="Link to landing page via DOI"/>
              </a:rPr>
              <a:t>https://doi.org/10.1039/D1CP04422B</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r>
              <a:rPr lang="en-US" sz="1300" i="1" dirty="0">
                <a:latin typeface="Helvetica Neue" panose="02000503000000020004" pitchFamily="2" charset="0"/>
                <a:ea typeface="Helvetica Neue" panose="02000503000000020004" pitchFamily="2" charset="0"/>
                <a:cs typeface="Helvetica Neue" panose="02000503000000020004" pitchFamily="2" charset="0"/>
              </a:rPr>
              <a:t> </a:t>
            </a:r>
            <a:r>
              <a:rPr lang="en-US" sz="1300" dirty="0">
                <a:latin typeface="Helvetica Neue" panose="02000503000000020004" pitchFamily="2" charset="0"/>
                <a:ea typeface="Helvetica Neue" panose="02000503000000020004" pitchFamily="2" charset="0"/>
                <a:cs typeface="Helvetica Neue" panose="02000503000000020004" pitchFamily="2" charset="0"/>
              </a:rPr>
              <a:t>2022</a:t>
            </a:r>
          </a:p>
        </p:txBody>
      </p:sp>
      <p:pic>
        <p:nvPicPr>
          <p:cNvPr id="9" name="Picture 8" descr="A picture containing diagram&#10;&#10;Description automatically generated">
            <a:extLst>
              <a:ext uri="{FF2B5EF4-FFF2-40B4-BE49-F238E27FC236}">
                <a16:creationId xmlns:a16="http://schemas.microsoft.com/office/drawing/2014/main" id="{BFE3007A-6D51-F646-B079-AEF3A46EB759}"/>
              </a:ext>
            </a:extLst>
          </p:cNvPr>
          <p:cNvPicPr>
            <a:picLocks noChangeAspect="1"/>
          </p:cNvPicPr>
          <p:nvPr/>
        </p:nvPicPr>
        <p:blipFill>
          <a:blip r:embed="rId4"/>
          <a:stretch>
            <a:fillRect/>
          </a:stretch>
        </p:blipFill>
        <p:spPr>
          <a:xfrm>
            <a:off x="5026832" y="3065605"/>
            <a:ext cx="3670568" cy="2656332"/>
          </a:xfrm>
          <a:prstGeom prst="rect">
            <a:avLst/>
          </a:prstGeom>
        </p:spPr>
      </p:pic>
      <p:sp>
        <p:nvSpPr>
          <p:cNvPr id="10" name="TextBox 9">
            <a:extLst>
              <a:ext uri="{FF2B5EF4-FFF2-40B4-BE49-F238E27FC236}">
                <a16:creationId xmlns:a16="http://schemas.microsoft.com/office/drawing/2014/main" id="{029796F4-9196-6C4E-B081-F574B77834FD}"/>
              </a:ext>
            </a:extLst>
          </p:cNvPr>
          <p:cNvSpPr txBox="1"/>
          <p:nvPr/>
        </p:nvSpPr>
        <p:spPr>
          <a:xfrm>
            <a:off x="6188221" y="2663275"/>
            <a:ext cx="1189749" cy="338554"/>
          </a:xfrm>
          <a:prstGeom prst="rect">
            <a:avLst/>
          </a:prstGeom>
          <a:noFill/>
        </p:spPr>
        <p:txBody>
          <a:bodyPr wrap="none" rtlCol="0">
            <a:spAutoFit/>
          </a:bodyPr>
          <a:lstStyle/>
          <a:p>
            <a:pPr algn="ctr"/>
            <a:r>
              <a:rPr lang="en-US" sz="1600"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Kinetics [2]</a:t>
            </a:r>
          </a:p>
        </p:txBody>
      </p:sp>
    </p:spTree>
    <p:extLst>
      <p:ext uri="{BB962C8B-B14F-4D97-AF65-F5344CB8AC3E}">
        <p14:creationId xmlns:p14="http://schemas.microsoft.com/office/powerpoint/2010/main" val="1013746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22792</TotalTime>
  <Words>2870</Words>
  <Application>Microsoft Macintosh PowerPoint</Application>
  <PresentationFormat>On-screen Show (4:3)</PresentationFormat>
  <Paragraphs>623</Paragraphs>
  <Slides>44</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Arial</vt:lpstr>
      <vt:lpstr>Avenir Next</vt:lpstr>
      <vt:lpstr>Calibri</vt:lpstr>
      <vt:lpstr>Cambria Math</vt:lpstr>
      <vt:lpstr>Courier New</vt:lpstr>
      <vt:lpstr>Helvetica Neue</vt:lpstr>
      <vt:lpstr>Helvetica Neue Light</vt:lpstr>
      <vt:lpstr>Helvetica Neue Medium</vt:lpstr>
      <vt:lpstr>Lato</vt:lpstr>
      <vt:lpstr>Lato Black</vt:lpstr>
      <vt:lpstr>Lato Heavy</vt:lpstr>
      <vt:lpstr>Lato Light</vt:lpstr>
      <vt:lpstr>Source Sans Pro</vt:lpstr>
      <vt:lpstr>Times New Roman</vt:lpstr>
      <vt:lpstr>Office Theme</vt:lpstr>
      <vt:lpstr>Data Science Methods for  Clean Energy Research (DSMCER) &amp; Software Engineering for (SEMDS) Molecular Data Scientists</vt:lpstr>
      <vt:lpstr>What is this class about?</vt:lpstr>
      <vt:lpstr>Course website &amp; setup</vt:lpstr>
      <vt:lpstr>Panopto recordings</vt:lpstr>
      <vt:lpstr>Code of Conduct</vt:lpstr>
      <vt:lpstr>Two quarters of courses in one!</vt:lpstr>
      <vt:lpstr>Two quarters of courses in one!</vt:lpstr>
      <vt:lpstr>About Evan</vt:lpstr>
      <vt:lpstr>Data science + Kinetics</vt:lpstr>
      <vt:lpstr>About Dave Beck</vt:lpstr>
      <vt:lpstr>Molecular Data Science</vt:lpstr>
      <vt:lpstr>About Evan Komp</vt:lpstr>
      <vt:lpstr>About Nisarg Joshi</vt:lpstr>
      <vt:lpstr>Data + science? </vt:lpstr>
      <vt:lpstr>OMG, so much data!</vt:lpstr>
      <vt:lpstr>Computers then and now</vt:lpstr>
      <vt:lpstr>Need memory to store data</vt:lpstr>
      <vt:lpstr>Need time &amp; energy to compute</vt:lpstr>
      <vt:lpstr>This cost can be prohibitive</vt:lpstr>
      <vt:lpstr>Big Data + Big Compute =</vt:lpstr>
      <vt:lpstr>Your skillset is critical!</vt:lpstr>
      <vt:lpstr>New paradigm of data-intensive  discovery and innovation</vt:lpstr>
      <vt:lpstr>Data management</vt:lpstr>
      <vt:lpstr>New paradigm of data-intensive  discovery and innovation</vt:lpstr>
      <vt:lpstr>Visualization</vt:lpstr>
      <vt:lpstr>New paradigm of data-intensive  discovery and innovation</vt:lpstr>
      <vt:lpstr>Machine learning</vt:lpstr>
      <vt:lpstr>Supervised ML helps us accelerate</vt:lpstr>
      <vt:lpstr>SML requires labeled data</vt:lpstr>
      <vt:lpstr>SML requires labeled data</vt:lpstr>
      <vt:lpstr>Unsupervised ML can help us interpret</vt:lpstr>
      <vt:lpstr>USML does not need labels</vt:lpstr>
      <vt:lpstr>Dataset 1: HCEPDB</vt:lpstr>
      <vt:lpstr>Dataset 2: High Throughput DES</vt:lpstr>
      <vt:lpstr>Dataset 3: Drug Traj. In Brains</vt:lpstr>
      <vt:lpstr>New paradigm of data-intensive  discovery and innovation</vt:lpstr>
      <vt:lpstr>Software engineering</vt:lpstr>
      <vt:lpstr>Software engineering</vt:lpstr>
      <vt:lpstr>Meet each other!</vt:lpstr>
      <vt:lpstr>What did you think?</vt:lpstr>
      <vt:lpstr>Data: Don’t be afraid of it!</vt:lpstr>
      <vt:lpstr>DIRECT to the rescue!</vt:lpstr>
      <vt:lpstr>eScience to the rescue!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Evan A Komp</cp:lastModifiedBy>
  <cp:revision>720</cp:revision>
  <cp:lastPrinted>2018-01-04T18:38:40Z</cp:lastPrinted>
  <dcterms:created xsi:type="dcterms:W3CDTF">2015-01-21T04:58:27Z</dcterms:created>
  <dcterms:modified xsi:type="dcterms:W3CDTF">2022-12-09T19:04:27Z</dcterms:modified>
</cp:coreProperties>
</file>